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8193-C62C-92E2-2A2F-7396A7EF6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9F3AD-5A1F-5583-BFB7-227B7A455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7F6A-3967-3FBB-8B8C-E45F894A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9BEC7-BBFA-39C3-3CF6-DB5FBCE7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7AC5-6DEE-452A-B427-73E7277D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E645-D957-EE3F-F1D0-DDDACCCE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A0AD8-FA02-DB81-B8AC-05A1D02B1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B06DB-76D1-FC81-BA5D-6CCBB5C3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3933-5419-8F0B-2D4A-9AF98EBA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F213-5FD5-5040-D21D-EF3D0785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6EBDD-4581-590A-A872-86CC842CF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B8458-4DDE-E9DD-6DA8-BBBB3C417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C76E4-2179-055D-8065-B13D25D7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1FF73-D9E9-0B3C-EE5D-9ECF95F4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0C09-3386-0AF7-C29E-AB155A99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36C1-52AA-DC46-01CC-A525F087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8121-5BD5-C434-9A10-36803383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5EA39-5072-6A68-7EC5-321ABC85E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E3D1-5E49-1BC5-33FB-DA05F752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04B2-7280-7CDC-6A69-B7ED70D4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D39E-594C-1191-8782-76D944C1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5D1B-3F8B-53AE-24C9-4B7119EC0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DB07-EB1B-FE7E-4A83-696F5AB8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D859A-312B-8605-75F6-21F6FBE6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2FF4-9B4E-07D5-DB29-9D432A54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2C3B-A09F-C924-DBC8-24FC5E42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8D6-3335-FBE0-4309-0E0C077D9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7531A-5965-8FE8-8D57-9E559A823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188E1-55F8-D687-16CF-73A31C8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E264-2C8F-F4D8-5121-D282D699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0FD53-0AA4-56BF-ECF6-FAD59CA9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63F7-CE95-0E85-EF45-AEE76FAA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F781D-2B2B-AC25-DEF7-29B2BBDE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8ED5C-B40E-CBFC-3D08-29A2D915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3ED43-1100-38A0-5F54-2D7A7F52D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0B485-8FDE-5641-D4B3-181830454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B02DB1-2309-F1FE-3739-EAC23744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CC669D-0509-6696-96E3-31F31994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4F336-AE5F-159D-5AEC-F1A9519B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2CB6-DEA4-0C69-4480-4BF6B1F1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91E15-C006-664E-F2BC-930F645C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99D6D-A6F1-5EE0-E6FE-788B3D5A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7E189-BF5A-DBDB-69BF-712CBD82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0D94B-0091-5B56-ADFF-B2AF0D42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57491-E7D2-F475-E79B-D32D3F24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73820-2F92-555C-7056-986C3CB4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2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07C3-E043-9514-0DF1-A3069973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F673-5634-831F-28B4-64FD40CCC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0B89D-D58A-3B6B-FEE3-C3BBD50E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1333E-1CFB-D8F1-A879-D1D9C867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05D06-B745-1F33-05D3-DD3ABE7A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1228A-F216-00CF-388D-86119A86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3FAF-24A8-4A06-E1A7-3C1806BD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CAA1F-BECE-B49A-7F62-E21513B42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D84E4-4D7C-9915-4788-B74EA983F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CCD21-FD47-A856-DE0B-3CB3D9E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A2F42-4D41-EC9B-EC98-10269686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84161-AF37-68CD-F541-3A1DBAD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C82E4-69DD-6A08-3FF1-2EFA51D3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21BD2-31B9-5707-4D38-1AC44C3B3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DF651-8778-CBD2-5EB8-B9051A7DB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2-0096-4813-8708-3B7E2D7EF060}" type="datetimeFigureOut">
              <a:rPr lang="en-US" smtClean="0"/>
              <a:t>12-Dec-23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4027-C617-E6B8-31A2-4153C49B1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E31D-4B11-93A4-164D-98A5D8233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63EE9-F240-4046-9511-55726BBE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3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BEDF15-4261-5B62-98E2-B13B92447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28" y="547941"/>
            <a:ext cx="2646998" cy="413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EBF0EA-7593-B639-9ED4-4541AC92B500}"/>
              </a:ext>
            </a:extLst>
          </p:cNvPr>
          <p:cNvSpPr txBox="1"/>
          <p:nvPr/>
        </p:nvSpPr>
        <p:spPr>
          <a:xfrm>
            <a:off x="630527" y="2136339"/>
            <a:ext cx="54654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</a:rPr>
              <a:t>Benefits of</a:t>
            </a:r>
          </a:p>
          <a:p>
            <a:r>
              <a:rPr lang="en-US" sz="5400" b="1" dirty="0">
                <a:solidFill>
                  <a:schemeClr val="bg1"/>
                </a:solidFill>
                <a:effectLst/>
              </a:rPr>
              <a:t>ReactJS for</a:t>
            </a:r>
            <a:br>
              <a:rPr lang="en-US" sz="5400" b="1" dirty="0">
                <a:solidFill>
                  <a:schemeClr val="bg1"/>
                </a:solidFill>
                <a:effectLst/>
              </a:rPr>
            </a:br>
            <a:r>
              <a:rPr lang="en-US" sz="5400" b="1" dirty="0">
                <a:solidFill>
                  <a:schemeClr val="bg1"/>
                </a:solidFill>
                <a:effectLst/>
              </a:rPr>
              <a:t>Business Solutions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DEB4F0-B365-AEAB-A96F-24ED55AF6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22994" y="6029072"/>
            <a:ext cx="171450" cy="5619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F1C0C82-9A20-B4DE-F83B-97EFF5D52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2945" y="744409"/>
            <a:ext cx="1031772" cy="98965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786C662-E1A7-762A-69B5-632E89ACED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3140" y="2253037"/>
            <a:ext cx="5591383" cy="36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2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1AA8C2A-6676-7711-2D05-0F778A379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558" y="1447800"/>
            <a:ext cx="5943600" cy="396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BE145-D286-CAF1-DFDA-043C05274F89}"/>
              </a:ext>
            </a:extLst>
          </p:cNvPr>
          <p:cNvSpPr txBox="1"/>
          <p:nvPr/>
        </p:nvSpPr>
        <p:spPr>
          <a:xfrm>
            <a:off x="6612000" y="1790859"/>
            <a:ext cx="5465473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effectLst/>
              </a:rPr>
              <a:t>ReactJS is a very powerful tool in the face of constantly changing web design, allowing companies to reconsider UI/UX for their apps. This guide highlights the concept &amp; popularity of ReactJS in the evolving world of business and why this is the best solution for current web development.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3A058B-E926-6132-0D9E-53D90256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2040" y="672168"/>
            <a:ext cx="8068517" cy="77391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A1B86A-4C06-920E-67E2-55E63D235289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B470E825-4CEB-03EA-C0BA-8CD1B151A58A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14" name="Picture 13" descr="WLI-logo">
              <a:extLst>
                <a:ext uri="{FF2B5EF4-FFF2-40B4-BE49-F238E27FC236}">
                  <a16:creationId xmlns:a16="http://schemas.microsoft.com/office/drawing/2014/main" id="{8E163BBE-A491-5072-4364-B784D6F8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BEFE2565-281C-7E76-88AB-A80C2FFC9D6A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6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8F38C14-FABE-4947-8EAD-998E4E794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450" y="1195388"/>
            <a:ext cx="4700587" cy="47005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00DAAD-FB7F-0CCD-13CE-0DD0606F5CC1}"/>
              </a:ext>
            </a:extLst>
          </p:cNvPr>
          <p:cNvGrpSpPr/>
          <p:nvPr/>
        </p:nvGrpSpPr>
        <p:grpSpPr>
          <a:xfrm>
            <a:off x="630526" y="672168"/>
            <a:ext cx="5465474" cy="2765592"/>
            <a:chOff x="630526" y="672168"/>
            <a:chExt cx="5465474" cy="2765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5A546-A5A7-C0D6-DD81-F6B9D03E9142}"/>
                </a:ext>
              </a:extLst>
            </p:cNvPr>
            <p:cNvSpPr txBox="1"/>
            <p:nvPr/>
          </p:nvSpPr>
          <p:spPr>
            <a:xfrm>
              <a:off x="630527" y="672168"/>
              <a:ext cx="54654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/>
                </a:rPr>
                <a:t>Understanding ReactJS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B33254-D782-9E23-7DC3-6B45345BD850}"/>
                </a:ext>
              </a:extLst>
            </p:cNvPr>
            <p:cNvSpPr txBox="1"/>
            <p:nvPr/>
          </p:nvSpPr>
          <p:spPr>
            <a:xfrm>
              <a:off x="630526" y="1546473"/>
              <a:ext cx="5465473" cy="1891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effectLst/>
                </a:rPr>
                <a:t>ReactJS, a declarative and versatile JavaScript library, prioritizes building reusable UI components that update seamlessly with data changes, proving essential for modern web development.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47ED6951-6B68-AEAD-A09F-9FC8DD4BF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777719" y="1802468"/>
            <a:ext cx="8068517" cy="77391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29CE27-7D00-015D-CBF3-AFDAB493AE89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902CD08D-947A-4273-FBAC-94464CC445A3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18" name="Picture 17" descr="WLI-logo">
              <a:extLst>
                <a:ext uri="{FF2B5EF4-FFF2-40B4-BE49-F238E27FC236}">
                  <a16:creationId xmlns:a16="http://schemas.microsoft.com/office/drawing/2014/main" id="{133D6D20-2EA2-1710-A3F6-90C8EADE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40D589BC-C338-3A66-A13D-9D10552A1363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8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5A546-A5A7-C0D6-DD81-F6B9D03E9142}"/>
              </a:ext>
            </a:extLst>
          </p:cNvPr>
          <p:cNvSpPr txBox="1"/>
          <p:nvPr/>
        </p:nvSpPr>
        <p:spPr>
          <a:xfrm>
            <a:off x="2157882" y="672168"/>
            <a:ext cx="78762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Top Benefits that make ReactJS one of the best IT business solutions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CD216BA-2102-2B42-C871-49EB911C2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040" y="672168"/>
            <a:ext cx="8068517" cy="773919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D5D336A-F451-DEBA-D83C-AC102022E120}"/>
              </a:ext>
            </a:extLst>
          </p:cNvPr>
          <p:cNvGrpSpPr/>
          <p:nvPr/>
        </p:nvGrpSpPr>
        <p:grpSpPr>
          <a:xfrm>
            <a:off x="655701" y="2230037"/>
            <a:ext cx="10880598" cy="3476683"/>
            <a:chOff x="420724" y="2230037"/>
            <a:chExt cx="10880598" cy="34766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1CCD1BA-D7D1-FB81-0150-C9D1A17B4A01}"/>
                </a:ext>
              </a:extLst>
            </p:cNvPr>
            <p:cNvGrpSpPr/>
            <p:nvPr/>
          </p:nvGrpSpPr>
          <p:grpSpPr>
            <a:xfrm>
              <a:off x="428450" y="2230037"/>
              <a:ext cx="3388540" cy="1522128"/>
              <a:chOff x="533348" y="2159586"/>
              <a:chExt cx="3388540" cy="15221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B33254-D782-9E23-7DC3-6B45345BD850}"/>
                  </a:ext>
                </a:extLst>
              </p:cNvPr>
              <p:cNvSpPr txBox="1"/>
              <p:nvPr/>
            </p:nvSpPr>
            <p:spPr>
              <a:xfrm>
                <a:off x="935397" y="2180297"/>
                <a:ext cx="2986491" cy="42344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</a:rPr>
                  <a:t>Efficiency and Performance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7F6473-F9A8-F5FE-8794-316227BDE4D4}"/>
                  </a:ext>
                </a:extLst>
              </p:cNvPr>
              <p:cNvSpPr txBox="1"/>
              <p:nvPr/>
            </p:nvSpPr>
            <p:spPr>
              <a:xfrm>
                <a:off x="935395" y="2653291"/>
                <a:ext cx="2986493" cy="102842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effectLst/>
                  </a:rPr>
                  <a:t>Virtual DOM boots performance and thus even complex apps with big data perform smoothly.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2426A-EC27-BD9D-3CE8-823B7C2C7FC9}"/>
                  </a:ext>
                </a:extLst>
              </p:cNvPr>
              <p:cNvSpPr txBox="1"/>
              <p:nvPr/>
            </p:nvSpPr>
            <p:spPr>
              <a:xfrm>
                <a:off x="533348" y="2159586"/>
                <a:ext cx="556445" cy="46487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/>
                  </a:rPr>
                  <a:t>01.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22B6C0-B7C7-955F-EBA0-09209D44D310}"/>
                </a:ext>
              </a:extLst>
            </p:cNvPr>
            <p:cNvGrpSpPr/>
            <p:nvPr/>
          </p:nvGrpSpPr>
          <p:grpSpPr>
            <a:xfrm>
              <a:off x="4170616" y="2230037"/>
              <a:ext cx="3388540" cy="1522128"/>
              <a:chOff x="533348" y="2159586"/>
              <a:chExt cx="3388540" cy="15221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411535B-8705-28C8-376B-082AB512E0F2}"/>
                  </a:ext>
                </a:extLst>
              </p:cNvPr>
              <p:cNvSpPr txBox="1"/>
              <p:nvPr/>
            </p:nvSpPr>
            <p:spPr>
              <a:xfrm>
                <a:off x="935397" y="2180297"/>
                <a:ext cx="2986491" cy="42344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</a:rPr>
                  <a:t>Reusable components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F1A3C5-BFDB-1DA6-9BAA-EEA79758DD94}"/>
                  </a:ext>
                </a:extLst>
              </p:cNvPr>
              <p:cNvSpPr txBox="1"/>
              <p:nvPr/>
            </p:nvSpPr>
            <p:spPr>
              <a:xfrm>
                <a:off x="935395" y="2653291"/>
                <a:ext cx="2986493" cy="102842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effectLst/>
                  </a:rPr>
                  <a:t>Component-based architecture enhances reusability and thus reduces development time.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F623A0-CC2C-2BF5-0884-1AD7B60BDEFD}"/>
                  </a:ext>
                </a:extLst>
              </p:cNvPr>
              <p:cNvSpPr txBox="1"/>
              <p:nvPr/>
            </p:nvSpPr>
            <p:spPr>
              <a:xfrm>
                <a:off x="533348" y="2159586"/>
                <a:ext cx="556445" cy="46487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/>
                  </a:rPr>
                  <a:t>02.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3BA891-4FDF-1E53-441A-CC050A83056A}"/>
                </a:ext>
              </a:extLst>
            </p:cNvPr>
            <p:cNvGrpSpPr/>
            <p:nvPr/>
          </p:nvGrpSpPr>
          <p:grpSpPr>
            <a:xfrm>
              <a:off x="7912782" y="2250748"/>
              <a:ext cx="3388540" cy="1522128"/>
              <a:chOff x="533348" y="2159586"/>
              <a:chExt cx="3388540" cy="15221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04C154-51A9-F760-8045-9527167E6FE4}"/>
                  </a:ext>
                </a:extLst>
              </p:cNvPr>
              <p:cNvSpPr txBox="1"/>
              <p:nvPr/>
            </p:nvSpPr>
            <p:spPr>
              <a:xfrm>
                <a:off x="935397" y="2180297"/>
                <a:ext cx="2986491" cy="42344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</a:rPr>
                  <a:t>Easy integration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B991C4-6886-B6B5-EDE7-4102D3E597ED}"/>
                  </a:ext>
                </a:extLst>
              </p:cNvPr>
              <p:cNvSpPr txBox="1"/>
              <p:nvPr/>
            </p:nvSpPr>
            <p:spPr>
              <a:xfrm>
                <a:off x="935395" y="2653291"/>
                <a:ext cx="2986493" cy="102842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effectLst/>
                  </a:rPr>
                  <a:t>Seamless integration is possible for ReactJS making it a preferred technology for enterprises.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F194E5-21E4-03B5-FD75-2A2934B36824}"/>
                  </a:ext>
                </a:extLst>
              </p:cNvPr>
              <p:cNvSpPr txBox="1"/>
              <p:nvPr/>
            </p:nvSpPr>
            <p:spPr>
              <a:xfrm>
                <a:off x="533348" y="2159586"/>
                <a:ext cx="556445" cy="46487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/>
                  </a:rPr>
                  <a:t>03.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6A03E8-962B-3935-5A60-797235DC870F}"/>
                </a:ext>
              </a:extLst>
            </p:cNvPr>
            <p:cNvGrpSpPr/>
            <p:nvPr/>
          </p:nvGrpSpPr>
          <p:grpSpPr>
            <a:xfrm>
              <a:off x="420724" y="4184592"/>
              <a:ext cx="3388540" cy="1522128"/>
              <a:chOff x="533348" y="2159586"/>
              <a:chExt cx="3388540" cy="152212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E95AE5-356F-BF2D-3DBE-E6E0AE172EC3}"/>
                  </a:ext>
                </a:extLst>
              </p:cNvPr>
              <p:cNvSpPr txBox="1"/>
              <p:nvPr/>
            </p:nvSpPr>
            <p:spPr>
              <a:xfrm>
                <a:off x="935397" y="2180297"/>
                <a:ext cx="2986491" cy="42344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</a:rPr>
                  <a:t>Scalability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3EFF07-60AF-545C-0E67-1D5E5FC19DDA}"/>
                  </a:ext>
                </a:extLst>
              </p:cNvPr>
              <p:cNvSpPr txBox="1"/>
              <p:nvPr/>
            </p:nvSpPr>
            <p:spPr>
              <a:xfrm>
                <a:off x="935395" y="2653291"/>
                <a:ext cx="2986493" cy="102842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effectLst/>
                  </a:rPr>
                  <a:t>ReactJS makes your app a future-ready material; stay ahead in the market with flexibility.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11BBC70-9965-EDBD-FDB4-789E9296FA28}"/>
                  </a:ext>
                </a:extLst>
              </p:cNvPr>
              <p:cNvSpPr txBox="1"/>
              <p:nvPr/>
            </p:nvSpPr>
            <p:spPr>
              <a:xfrm>
                <a:off x="533348" y="2159586"/>
                <a:ext cx="556445" cy="46487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/>
                  </a:rPr>
                  <a:t>04.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10080E0-1FA2-AEC6-9C6D-C07639483D10}"/>
                </a:ext>
              </a:extLst>
            </p:cNvPr>
            <p:cNvGrpSpPr/>
            <p:nvPr/>
          </p:nvGrpSpPr>
          <p:grpSpPr>
            <a:xfrm>
              <a:off x="4162890" y="4184592"/>
              <a:ext cx="3388540" cy="1522128"/>
              <a:chOff x="533348" y="2159586"/>
              <a:chExt cx="3388540" cy="152212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082DEF-135A-A19A-6B14-C3353446A1AA}"/>
                  </a:ext>
                </a:extLst>
              </p:cNvPr>
              <p:cNvSpPr txBox="1"/>
              <p:nvPr/>
            </p:nvSpPr>
            <p:spPr>
              <a:xfrm>
                <a:off x="935397" y="2180297"/>
                <a:ext cx="2986491" cy="42344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effectLst/>
                  </a:rPr>
                  <a:t>Community support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84389A-E81A-061B-79A8-BCB762C86AA1}"/>
                  </a:ext>
                </a:extLst>
              </p:cNvPr>
              <p:cNvSpPr txBox="1"/>
              <p:nvPr/>
            </p:nvSpPr>
            <p:spPr>
              <a:xfrm>
                <a:off x="935395" y="2653291"/>
                <a:ext cx="2986493" cy="102842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1"/>
                    </a:solidFill>
                    <a:effectLst/>
                  </a:rPr>
                  <a:t>A large community support makes it easier for developers to overcome hassles, if any.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30480D-E39A-383C-C525-D8B7A57E6C6F}"/>
                  </a:ext>
                </a:extLst>
              </p:cNvPr>
              <p:cNvSpPr txBox="1"/>
              <p:nvPr/>
            </p:nvSpPr>
            <p:spPr>
              <a:xfrm>
                <a:off x="533348" y="2159586"/>
                <a:ext cx="556445" cy="46487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bg1"/>
                    </a:solidFill>
                    <a:effectLst/>
                  </a:rPr>
                  <a:t>05.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ABADB-401C-969E-D279-7AB1FC1DF131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A03E738E-21BF-63F4-4660-3079ED0AAAD0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38" name="Picture 37" descr="WLI-logo">
              <a:extLst>
                <a:ext uri="{FF2B5EF4-FFF2-40B4-BE49-F238E27FC236}">
                  <a16:creationId xmlns:a16="http://schemas.microsoft.com/office/drawing/2014/main" id="{2DA361BB-CADE-8751-8B0A-6B065520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39" name="Text Box 10">
              <a:extLst>
                <a:ext uri="{FF2B5EF4-FFF2-40B4-BE49-F238E27FC236}">
                  <a16:creationId xmlns:a16="http://schemas.microsoft.com/office/drawing/2014/main" id="{B9AA5E74-4673-09FC-DB38-2E12598BD4AF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36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5A546-A5A7-C0D6-DD81-F6B9D03E9142}"/>
              </a:ext>
            </a:extLst>
          </p:cNvPr>
          <p:cNvSpPr txBox="1"/>
          <p:nvPr/>
        </p:nvSpPr>
        <p:spPr>
          <a:xfrm>
            <a:off x="2157882" y="672168"/>
            <a:ext cx="7876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Practical Applications of ReactJS in Business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CD216BA-2102-2B42-C871-49EB911C2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040" y="672168"/>
            <a:ext cx="8068517" cy="7739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33254-D782-9E23-7DC3-6B45345BD850}"/>
              </a:ext>
            </a:extLst>
          </p:cNvPr>
          <p:cNvSpPr txBox="1"/>
          <p:nvPr/>
        </p:nvSpPr>
        <p:spPr>
          <a:xfrm>
            <a:off x="1333747" y="1958648"/>
            <a:ext cx="2986491" cy="4234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User-Friendly Interfaces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F6473-F9A8-F5FE-8794-316227BDE4D4}"/>
              </a:ext>
            </a:extLst>
          </p:cNvPr>
          <p:cNvSpPr txBox="1"/>
          <p:nvPr/>
        </p:nvSpPr>
        <p:spPr>
          <a:xfrm>
            <a:off x="1333746" y="2431642"/>
            <a:ext cx="4426120" cy="16747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effectLst/>
              </a:rPr>
              <a:t>React's</a:t>
            </a:r>
            <a:r>
              <a:rPr lang="en-US" sz="1400" dirty="0">
                <a:solidFill>
                  <a:schemeClr val="bg1"/>
                </a:solidFill>
                <a:effectLst/>
              </a:rPr>
              <a:t> prowess in crafting dynamic, interactive interfaces is a game-changer for businesses seeking seamless user experiences. With ReactJS, interfaces respond promptly to user interactions, elevating usability and contributing to the success of website creators.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454DBA-3F6B-1C80-DBFE-5ECC2EEA4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408" y="2107792"/>
            <a:ext cx="465091" cy="4650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23B54C-7B48-9A5C-7D65-45D740FC1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5735" y="2107792"/>
            <a:ext cx="560449" cy="4234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24EFA6E-D8BB-2002-B017-92B0E5EF2469}"/>
              </a:ext>
            </a:extLst>
          </p:cNvPr>
          <p:cNvSpPr txBox="1"/>
          <p:nvPr/>
        </p:nvSpPr>
        <p:spPr>
          <a:xfrm>
            <a:off x="7180432" y="1958648"/>
            <a:ext cx="2986491" cy="4234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Real-Time Updates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6E9039-091C-FEC0-0144-97C94990F5E5}"/>
              </a:ext>
            </a:extLst>
          </p:cNvPr>
          <p:cNvSpPr txBox="1"/>
          <p:nvPr/>
        </p:nvSpPr>
        <p:spPr>
          <a:xfrm>
            <a:off x="7180431" y="2431642"/>
            <a:ext cx="4426120" cy="167475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In real-time applications like stock trading platforms or messaging apps, </a:t>
            </a:r>
            <a:r>
              <a:rPr lang="en-US" sz="1400" dirty="0" err="1">
                <a:solidFill>
                  <a:schemeClr val="bg1"/>
                </a:solidFill>
                <a:effectLst/>
              </a:rPr>
              <a:t>React's</a:t>
            </a:r>
            <a:r>
              <a:rPr lang="en-US" sz="1400" dirty="0">
                <a:solidFill>
                  <a:schemeClr val="bg1"/>
                </a:solidFill>
                <a:effectLst/>
              </a:rPr>
              <a:t> efficient UI updates in response to data changes are invaluable. These capabilities contribute to a dynamic user experience, making ReactJS a key choice for businesses seeking optimal web solutions.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F917A-0E85-8170-1469-C9F5D9F2BAA3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70BA4259-D05F-79AA-F6F1-815900A2390D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9" name="Picture 8" descr="WLI-logo">
              <a:extLst>
                <a:ext uri="{FF2B5EF4-FFF2-40B4-BE49-F238E27FC236}">
                  <a16:creationId xmlns:a16="http://schemas.microsoft.com/office/drawing/2014/main" id="{03C7F229-E571-234A-D9F9-7C5BD5863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4C77DB45-4813-E63A-0DD0-AB839AB60D6D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6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5A546-A5A7-C0D6-DD81-F6B9D03E9142}"/>
              </a:ext>
            </a:extLst>
          </p:cNvPr>
          <p:cNvSpPr txBox="1"/>
          <p:nvPr/>
        </p:nvSpPr>
        <p:spPr>
          <a:xfrm>
            <a:off x="2157882" y="672168"/>
            <a:ext cx="7876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/>
              </a:rPr>
              <a:t>Practical Applications of ReactJS in Business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CD216BA-2102-2B42-C871-49EB911C2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040" y="672168"/>
            <a:ext cx="8068517" cy="7739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33254-D782-9E23-7DC3-6B45345BD850}"/>
              </a:ext>
            </a:extLst>
          </p:cNvPr>
          <p:cNvSpPr txBox="1"/>
          <p:nvPr/>
        </p:nvSpPr>
        <p:spPr>
          <a:xfrm>
            <a:off x="1333747" y="1971348"/>
            <a:ext cx="2986491" cy="4234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E-commerce Platforms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F6473-F9A8-F5FE-8794-316227BDE4D4}"/>
              </a:ext>
            </a:extLst>
          </p:cNvPr>
          <p:cNvSpPr txBox="1"/>
          <p:nvPr/>
        </p:nvSpPr>
        <p:spPr>
          <a:xfrm>
            <a:off x="1333746" y="2444342"/>
            <a:ext cx="4426120" cy="13515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React is widely adopted in the development of e-commerce platforms. Its component-based architecture allows for the creation of reusable elements like product cards, search bars, and shopping carts.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4EFA6E-D8BB-2002-B017-92B0E5EF2469}"/>
              </a:ext>
            </a:extLst>
          </p:cNvPr>
          <p:cNvSpPr txBox="1"/>
          <p:nvPr/>
        </p:nvSpPr>
        <p:spPr>
          <a:xfrm>
            <a:off x="7180432" y="1971348"/>
            <a:ext cx="3493265" cy="4234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Content Management Systems (CMS)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6E9039-091C-FEC0-0144-97C94990F5E5}"/>
              </a:ext>
            </a:extLst>
          </p:cNvPr>
          <p:cNvSpPr txBox="1"/>
          <p:nvPr/>
        </p:nvSpPr>
        <p:spPr>
          <a:xfrm>
            <a:off x="7180431" y="2444342"/>
            <a:ext cx="4426120" cy="135158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CMS interfaces built with React can provide a user-friendly environment for content creators, allowing them to organize &amp; update content in a visually appealing manner efficiently.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CEE219-EAEA-0B4E-DF5B-31E1EAF59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484" y="2125254"/>
            <a:ext cx="465091" cy="43851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E6B43BD-DEB0-329E-AB5B-18DCC8AA4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6150" y="2121557"/>
            <a:ext cx="465091" cy="465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ABCE2-E1EF-7D14-6F3C-CBB0F501B736}"/>
              </a:ext>
            </a:extLst>
          </p:cNvPr>
          <p:cNvSpPr txBox="1"/>
          <p:nvPr/>
        </p:nvSpPr>
        <p:spPr>
          <a:xfrm>
            <a:off x="1333747" y="4223602"/>
            <a:ext cx="2986491" cy="4234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effectLst/>
              </a:rPr>
              <a:t>Data Visualization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0E14A-1433-4E14-DA9A-5746FF2A35B3}"/>
              </a:ext>
            </a:extLst>
          </p:cNvPr>
          <p:cNvSpPr txBox="1"/>
          <p:nvPr/>
        </p:nvSpPr>
        <p:spPr>
          <a:xfrm>
            <a:off x="1333746" y="4696596"/>
            <a:ext cx="4762254" cy="102842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effectLst/>
              </a:rPr>
              <a:t>React empowers businesses with complex data needs to craft interactive and visually striking charts, graphs, and dashboards. This enhances data accessibility and comprehension for users.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F775523-3909-CDFD-8281-57F1D2546F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484" y="4378387"/>
            <a:ext cx="434510" cy="4345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F9106D-55A1-8B6C-01D8-68D1194C25EF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19" name="Text Box 9">
              <a:extLst>
                <a:ext uri="{FF2B5EF4-FFF2-40B4-BE49-F238E27FC236}">
                  <a16:creationId xmlns:a16="http://schemas.microsoft.com/office/drawing/2014/main" id="{14C91B3D-B398-EA4B-6F72-AB0F9FA5FEB0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20" name="Picture 19" descr="WLI-logo">
              <a:extLst>
                <a:ext uri="{FF2B5EF4-FFF2-40B4-BE49-F238E27FC236}">
                  <a16:creationId xmlns:a16="http://schemas.microsoft.com/office/drawing/2014/main" id="{43B50848-5E40-EA70-DB88-9A45F798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11378FDC-FFD9-907A-F51C-FB8825515F24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06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5A546-A5A7-C0D6-DD81-F6B9D03E9142}"/>
              </a:ext>
            </a:extLst>
          </p:cNvPr>
          <p:cNvSpPr txBox="1"/>
          <p:nvPr/>
        </p:nvSpPr>
        <p:spPr>
          <a:xfrm>
            <a:off x="1333747" y="672168"/>
            <a:ext cx="7876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Conclusion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CCD216BA-2102-2B42-C871-49EB911C2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2040" y="672168"/>
            <a:ext cx="8068517" cy="77391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33254-D782-9E23-7DC3-6B45345BD850}"/>
              </a:ext>
            </a:extLst>
          </p:cNvPr>
          <p:cNvSpPr txBox="1"/>
          <p:nvPr/>
        </p:nvSpPr>
        <p:spPr>
          <a:xfrm>
            <a:off x="1333747" y="1696750"/>
            <a:ext cx="5981453" cy="263944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effectLst/>
              </a:rPr>
              <a:t>In conclusion, WeblineIndia is a preferred ReactJS development company to offer businesses a powerful tool to create efficient, scalable, and visually appealing user interfaces. ReactJS is poised to play a pivotal role in shaping the future of web applications, equipping businesses with the tools to remain competitive in the ever-evolving digital landscape. It stands as a reliable and innovative solution for your business needs.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40F6C9-3D38-88A7-0A2F-3A73AA602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78" y="0"/>
            <a:ext cx="4112797" cy="3962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037AB1-B7EA-F0C4-D675-7E4F22384497}"/>
              </a:ext>
            </a:extLst>
          </p:cNvPr>
          <p:cNvGrpSpPr/>
          <p:nvPr/>
        </p:nvGrpSpPr>
        <p:grpSpPr>
          <a:xfrm>
            <a:off x="256540" y="6378109"/>
            <a:ext cx="11743235" cy="282485"/>
            <a:chOff x="246311" y="6377148"/>
            <a:chExt cx="11743235" cy="282485"/>
          </a:xfrm>
        </p:grpSpPr>
        <p:sp>
          <p:nvSpPr>
            <p:cNvPr id="3" name="Text Box 9">
              <a:extLst>
                <a:ext uri="{FF2B5EF4-FFF2-40B4-BE49-F238E27FC236}">
                  <a16:creationId xmlns:a16="http://schemas.microsoft.com/office/drawing/2014/main" id="{DED61326-B4A8-C83C-51DF-FE5575968770}"/>
                </a:ext>
              </a:extLst>
            </p:cNvPr>
            <p:cNvSpPr txBox="1"/>
            <p:nvPr/>
          </p:nvSpPr>
          <p:spPr>
            <a:xfrm>
              <a:off x="246311" y="6386029"/>
              <a:ext cx="747978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Source:</a:t>
              </a:r>
            </a:p>
          </p:txBody>
        </p:sp>
        <p:pic>
          <p:nvPicPr>
            <p:cNvPr id="8" name="Picture 7" descr="WLI-logo">
              <a:extLst>
                <a:ext uri="{FF2B5EF4-FFF2-40B4-BE49-F238E27FC236}">
                  <a16:creationId xmlns:a16="http://schemas.microsoft.com/office/drawing/2014/main" id="{BDE58AAB-C68C-9106-1E39-DB7F19E54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61870" y="6391025"/>
              <a:ext cx="1727676" cy="268608"/>
            </a:xfrm>
            <a:prstGeom prst="rect">
              <a:avLst/>
            </a:prstGeom>
          </p:spPr>
        </p:pic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4B0D5BC9-C029-971D-82FF-42628E159765}"/>
                </a:ext>
              </a:extLst>
            </p:cNvPr>
            <p:cNvSpPr txBox="1"/>
            <p:nvPr/>
          </p:nvSpPr>
          <p:spPr>
            <a:xfrm>
              <a:off x="801342" y="6377148"/>
              <a:ext cx="8519603" cy="2793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>
                      <a:lumMod val="75000"/>
                    </a:schemeClr>
                  </a:solidFill>
                  <a:latin typeface="Gilroy-Light" panose="00000400000000000000" pitchFamily="2" charset="0"/>
                  <a:sym typeface="SimSun" panose="02010600030101010101" pitchFamily="2" charset="-122"/>
                </a:rPr>
                <a:t>https://www.weblineindia.com/blog/benefits-of-reactjs-for-business/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67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FA503D-7D20-7C54-2EC7-1021712E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31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9DFA7-6F36-5A68-70F5-6C0019213A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766" y="0"/>
            <a:ext cx="457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F5F8C5E-61F4-2A70-F904-C6E234119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2649" y="90487"/>
            <a:ext cx="1112233" cy="10185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640F594-938E-D558-7F09-76F3BF249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183497"/>
            <a:ext cx="666750" cy="674503"/>
          </a:xfrm>
          <a:prstGeom prst="rect">
            <a:avLst/>
          </a:prstGeom>
        </p:spPr>
      </p:pic>
      <p:pic>
        <p:nvPicPr>
          <p:cNvPr id="9" name="Picture 8" descr="WLI-logo">
            <a:extLst>
              <a:ext uri="{FF2B5EF4-FFF2-40B4-BE49-F238E27FC236}">
                <a16:creationId xmlns:a16="http://schemas.microsoft.com/office/drawing/2014/main" id="{48FE3704-A2A5-7DFB-134F-0A7CCDC809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" y="403225"/>
            <a:ext cx="3091815" cy="480695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E74DE14F-090F-3F7F-74F9-3DB950EF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510" y="1575782"/>
            <a:ext cx="6295390" cy="1088526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000" b="1" spc="0" dirty="0">
                <a:solidFill>
                  <a:schemeClr val="bg1"/>
                </a:solidFill>
                <a:latin typeface="+mn-lt"/>
                <a:ea typeface="Cambria" panose="02040503050406030204" pitchFamily="18" charset="0"/>
                <a:cs typeface="Poppins" panose="00000500000000000000" pitchFamily="2" charset="0"/>
              </a:rPr>
              <a:t>THANK YOU…!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C8426D-DDBA-340B-52A2-6C98641BEB4A}"/>
              </a:ext>
            </a:extLst>
          </p:cNvPr>
          <p:cNvGrpSpPr/>
          <p:nvPr/>
        </p:nvGrpSpPr>
        <p:grpSpPr>
          <a:xfrm>
            <a:off x="575305" y="3515956"/>
            <a:ext cx="6193799" cy="1873442"/>
            <a:chOff x="575305" y="3287356"/>
            <a:chExt cx="6193799" cy="1873442"/>
          </a:xfrm>
        </p:grpSpPr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031C913F-C54D-B27C-C699-069F449D03D7}"/>
                </a:ext>
              </a:extLst>
            </p:cNvPr>
            <p:cNvSpPr txBox="1"/>
            <p:nvPr/>
          </p:nvSpPr>
          <p:spPr>
            <a:xfrm>
              <a:off x="575306" y="3287356"/>
              <a:ext cx="1544637" cy="352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CONTACT US</a:t>
              </a:r>
            </a:p>
          </p:txBody>
        </p:sp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95311D4A-83D5-0D15-5645-8AD03AFFCE3F}"/>
                </a:ext>
              </a:extLst>
            </p:cNvPr>
            <p:cNvSpPr txBox="1"/>
            <p:nvPr/>
          </p:nvSpPr>
          <p:spPr>
            <a:xfrm>
              <a:off x="575305" y="3617556"/>
              <a:ext cx="2988211" cy="880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+1 (949) 783-9901 (USA)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+91-79-26420897 (IND)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114DD4C0-C6CF-29A8-4913-AC8D35DF3432}"/>
                </a:ext>
              </a:extLst>
            </p:cNvPr>
            <p:cNvSpPr txBox="1"/>
            <p:nvPr/>
          </p:nvSpPr>
          <p:spPr>
            <a:xfrm>
              <a:off x="3715090" y="3287356"/>
              <a:ext cx="1544637" cy="352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EMAIL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365AFCF6-B05C-7EA9-6757-7D260A26BACE}"/>
                </a:ext>
              </a:extLst>
            </p:cNvPr>
            <p:cNvSpPr txBox="1"/>
            <p:nvPr/>
          </p:nvSpPr>
          <p:spPr>
            <a:xfrm>
              <a:off x="3715090" y="3639781"/>
              <a:ext cx="305401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info@weblineindia.com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0E7A7397-27CF-BA31-98E4-AEB9B1549375}"/>
                </a:ext>
              </a:extLst>
            </p:cNvPr>
            <p:cNvSpPr txBox="1"/>
            <p:nvPr/>
          </p:nvSpPr>
          <p:spPr>
            <a:xfrm>
              <a:off x="3643871" y="3504828"/>
              <a:ext cx="3052078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13BF5364-823B-5E5B-9737-FCDFC8961D3A}"/>
                </a:ext>
              </a:extLst>
            </p:cNvPr>
            <p:cNvSpPr txBox="1"/>
            <p:nvPr/>
          </p:nvSpPr>
          <p:spPr>
            <a:xfrm>
              <a:off x="3714014" y="4439041"/>
              <a:ext cx="1544637" cy="3524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WEBSITE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8A9DE940-B152-6845-E439-393BBF947295}"/>
                </a:ext>
              </a:extLst>
            </p:cNvPr>
            <p:cNvSpPr txBox="1"/>
            <p:nvPr/>
          </p:nvSpPr>
          <p:spPr>
            <a:xfrm>
              <a:off x="3714014" y="4791466"/>
              <a:ext cx="305401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www.weblineindia.com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83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Gilroy-Light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Adnan Z Mistry</dc:creator>
  <cp:lastModifiedBy>Adnan Z Mistry</cp:lastModifiedBy>
  <cp:revision>7</cp:revision>
  <dcterms:created xsi:type="dcterms:W3CDTF">2023-12-11T05:28:42Z</dcterms:created>
  <dcterms:modified xsi:type="dcterms:W3CDTF">2023-12-12T13:37:07Z</dcterms:modified>
</cp:coreProperties>
</file>