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8" r:id="rId3"/>
    <p:sldId id="259" r:id="rId4"/>
    <p:sldId id="257"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2977"/>
    <a:srgbClr val="141A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90" d="100"/>
          <a:sy n="90" d="100"/>
        </p:scale>
        <p:origin x="52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10/20/2023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5" name="Google Shape;44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5" name="Google Shape;44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0167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5" name="Google Shape;44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4841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10/20/2023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10/20/2023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10/20/2023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10/20/2023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hyperlink" Target="https://www.weblineindia.com/blog/react-native-for-mobile-app-development/" TargetMode="External"/><Relationship Id="rId7" Type="http://schemas.openxmlformats.org/officeDocument/2006/relationships/image" Target="../media/image28.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2.png"/><Relationship Id="rId7" Type="http://schemas.openxmlformats.org/officeDocument/2006/relationships/hyperlink" Target="https://www.weblineindia.com/blog/react-native-for-mobile-app-developmen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hyperlink" Target="https://www.statista.com/statistics/1326121/top-app-dev-engines-worldwi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weblineindia.com/blog/react-native-for-mobile-app-development/" TargetMode="External"/><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www.weblineindia.com/blog/react-native-for-mobile-app-development/" TargetMode="Externa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17.svg"/><Relationship Id="rId9" Type="http://schemas.openxmlformats.org/officeDocument/2006/relationships/hyperlink" Target="https://www.weblineindia.com/blog/react-native-for-mobile-app-development/"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hyperlink" Target="https://www.weblineindia.com/blog/react-native-for-mobile-app-development/" TargetMode="External"/><Relationship Id="rId7"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hyperlink" Target="https://www.weblineindia.com/blog/react-native-for-mobile-app-development/"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hyperlink" Target="https://www.weblineindia.com/blog/react-native-for-mobile-app-developmen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weblineindia.com/blog/react-native-for-mobile-app-development/"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09550" y="159385"/>
            <a:ext cx="6137275" cy="6546215"/>
          </a:xfrm>
          <a:prstGeom prst="roundRect">
            <a:avLst>
              <a:gd name="adj" fmla="val 3139"/>
            </a:avLst>
          </a:prstGeom>
          <a:gradFill>
            <a:gsLst>
              <a:gs pos="0">
                <a:srgbClr val="402977"/>
              </a:gs>
              <a:gs pos="100000">
                <a:srgbClr val="141A4A"/>
              </a:gs>
            </a:gsLst>
            <a:lin ang="144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pic>
        <p:nvPicPr>
          <p:cNvPr id="9" name="Picture 8" descr="1"/>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140000">
            <a:off x="473075" y="3086735"/>
            <a:ext cx="6202680" cy="2298700"/>
          </a:xfrm>
          <a:prstGeom prst="rect">
            <a:avLst/>
          </a:prstGeom>
        </p:spPr>
      </p:pic>
      <p:pic>
        <p:nvPicPr>
          <p:cNvPr id="11" name="Picture 10" descr="React"/>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83498" y="1489075"/>
            <a:ext cx="1389380" cy="1389380"/>
          </a:xfrm>
          <a:prstGeom prst="rect">
            <a:avLst/>
          </a:prstGeom>
        </p:spPr>
      </p:pic>
      <p:sp>
        <p:nvSpPr>
          <p:cNvPr id="12" name="Text Box 11"/>
          <p:cNvSpPr txBox="1"/>
          <p:nvPr/>
        </p:nvSpPr>
        <p:spPr>
          <a:xfrm>
            <a:off x="778193" y="3174365"/>
            <a:ext cx="4999990" cy="1938020"/>
          </a:xfrm>
          <a:prstGeom prst="rect">
            <a:avLst/>
          </a:prstGeom>
          <a:noFill/>
        </p:spPr>
        <p:txBody>
          <a:bodyPr wrap="square" rtlCol="0">
            <a:spAutoFit/>
          </a:bodyPr>
          <a:lstStyle/>
          <a:p>
            <a:pPr algn="ctr"/>
            <a:r>
              <a:rPr lang="en-US" sz="4000" b="1">
                <a:solidFill>
                  <a:schemeClr val="bg1"/>
                </a:solidFill>
                <a:latin typeface="Ambit SemiBold" panose="00000700000000000000" charset="0"/>
                <a:cs typeface="Ambit SemiBold" panose="00000700000000000000" charset="0"/>
              </a:rPr>
              <a:t>React Native for Mobile App Development</a:t>
            </a:r>
          </a:p>
        </p:txBody>
      </p:sp>
      <p:pic>
        <p:nvPicPr>
          <p:cNvPr id="13" name="Picture 12" descr="2"/>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27495" y="709613"/>
            <a:ext cx="5324475" cy="5438775"/>
          </a:xfrm>
          <a:prstGeom prst="rect">
            <a:avLst/>
          </a:prstGeom>
        </p:spPr>
      </p:pic>
      <p:pic>
        <p:nvPicPr>
          <p:cNvPr id="14" name="Picture 13" descr="3"/>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16050" y="5226685"/>
            <a:ext cx="3724275" cy="76200"/>
          </a:xfrm>
          <a:prstGeom prst="rect">
            <a:avLst/>
          </a:prstGeom>
        </p:spPr>
      </p:pic>
      <p:sp>
        <p:nvSpPr>
          <p:cNvPr id="15" name="Text Box 14"/>
          <p:cNvSpPr txBox="1"/>
          <p:nvPr/>
        </p:nvSpPr>
        <p:spPr>
          <a:xfrm>
            <a:off x="778193" y="5494020"/>
            <a:ext cx="4999990" cy="521970"/>
          </a:xfrm>
          <a:prstGeom prst="rect">
            <a:avLst/>
          </a:prstGeom>
          <a:noFill/>
        </p:spPr>
        <p:txBody>
          <a:bodyPr wrap="square" rtlCol="0">
            <a:spAutoFit/>
          </a:bodyPr>
          <a:lstStyle/>
          <a:p>
            <a:pPr algn="ctr"/>
            <a:r>
              <a:rPr lang="en-US" sz="2800" b="1">
                <a:solidFill>
                  <a:schemeClr val="bg1"/>
                </a:solidFill>
                <a:latin typeface="Ambit SemiBold" panose="00000700000000000000" charset="0"/>
                <a:cs typeface="Ambit SemiBold" panose="00000700000000000000" charset="0"/>
              </a:rPr>
              <a:t>A Comprehensive Guide</a:t>
            </a:r>
          </a:p>
        </p:txBody>
      </p:sp>
      <p:pic>
        <p:nvPicPr>
          <p:cNvPr id="20" name="Picture 19" descr="WLI-logo"/>
          <p:cNvPicPr>
            <a:picLocks noChangeAspect="1"/>
          </p:cNvPicPr>
          <p:nvPr/>
        </p:nvPicPr>
        <p:blipFill>
          <a:blip r:embed="rId10"/>
          <a:stretch>
            <a:fillRect/>
          </a:stretch>
        </p:blipFill>
        <p:spPr>
          <a:xfrm>
            <a:off x="524510" y="403225"/>
            <a:ext cx="3091815" cy="480695"/>
          </a:xfrm>
          <a:prstGeom prst="rect">
            <a:avLst/>
          </a:prstGeom>
        </p:spPr>
      </p:pic>
      <p:pic>
        <p:nvPicPr>
          <p:cNvPr id="21" name="Picture 20" descr="React"/>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426700" y="2868930"/>
            <a:ext cx="465455" cy="4654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Google Shape;447;p17">
            <a:extLst>
              <a:ext uri="{FF2B5EF4-FFF2-40B4-BE49-F238E27FC236}">
                <a16:creationId xmlns:a16="http://schemas.microsoft.com/office/drawing/2014/main" id="{07C467DF-9F43-2E45-7110-01922B89DE77}"/>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2"/>
            <a:stretch>
              <a:fillRect t="-75855" b="-75855"/>
            </a:stretch>
          </a:blipFill>
          <a:ln>
            <a:noFill/>
          </a:ln>
        </p:spPr>
        <p:txBody>
          <a:bodyPr/>
          <a:lstStyle/>
          <a:p>
            <a:endParaRPr lang="en-US" sz="2000" b="1" dirty="0"/>
          </a:p>
        </p:txBody>
      </p:sp>
      <p:grpSp>
        <p:nvGrpSpPr>
          <p:cNvPr id="38" name="Group 37">
            <a:extLst>
              <a:ext uri="{FF2B5EF4-FFF2-40B4-BE49-F238E27FC236}">
                <a16:creationId xmlns:a16="http://schemas.microsoft.com/office/drawing/2014/main" id="{226F9C42-490C-C3F3-AA1D-6087800C0535}"/>
              </a:ext>
            </a:extLst>
          </p:cNvPr>
          <p:cNvGrpSpPr/>
          <p:nvPr/>
        </p:nvGrpSpPr>
        <p:grpSpPr>
          <a:xfrm>
            <a:off x="1" y="6170064"/>
            <a:ext cx="12192000" cy="687936"/>
            <a:chOff x="1" y="6170064"/>
            <a:chExt cx="12192000" cy="687936"/>
          </a:xfrm>
        </p:grpSpPr>
        <p:sp>
          <p:nvSpPr>
            <p:cNvPr id="39" name="Rectangle 38">
              <a:extLst>
                <a:ext uri="{FF2B5EF4-FFF2-40B4-BE49-F238E27FC236}">
                  <a16:creationId xmlns:a16="http://schemas.microsoft.com/office/drawing/2014/main" id="{875C14DC-34BE-DC97-C622-BA9C6BCCDDE8}"/>
                </a:ext>
              </a:extLst>
            </p:cNvPr>
            <p:cNvSpPr/>
            <p:nvPr/>
          </p:nvSpPr>
          <p:spPr>
            <a:xfrm>
              <a:off x="1" y="6170064"/>
              <a:ext cx="12192000" cy="687936"/>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C5A90ADE-86A3-62F8-9D9D-3AE561D79D0B}"/>
                </a:ext>
              </a:extLst>
            </p:cNvPr>
            <p:cNvGrpSpPr/>
            <p:nvPr/>
          </p:nvGrpSpPr>
          <p:grpSpPr>
            <a:xfrm>
              <a:off x="246311" y="6333666"/>
              <a:ext cx="11699379" cy="402861"/>
              <a:chOff x="209146" y="6333666"/>
              <a:chExt cx="11699379" cy="402861"/>
            </a:xfrm>
          </p:grpSpPr>
          <p:sp>
            <p:nvSpPr>
              <p:cNvPr id="41" name="Text Box 9">
                <a:extLst>
                  <a:ext uri="{FF2B5EF4-FFF2-40B4-BE49-F238E27FC236}">
                    <a16:creationId xmlns:a16="http://schemas.microsoft.com/office/drawing/2014/main" id="{5A40DF87-80EB-93CE-49A9-FEF99F97C2F9}"/>
                  </a:ext>
                </a:extLst>
              </p:cNvPr>
              <p:cNvSpPr txBox="1"/>
              <p:nvPr/>
            </p:nvSpPr>
            <p:spPr>
              <a:xfrm>
                <a:off x="209146" y="6350430"/>
                <a:ext cx="944536" cy="369332"/>
              </a:xfrm>
              <a:prstGeom prst="rect">
                <a:avLst/>
              </a:prstGeom>
              <a:noFill/>
              <a:ln w="9525">
                <a:noFill/>
              </a:ln>
            </p:spPr>
            <p:txBody>
              <a:bodyPr wrap="square" anchor="t" anchorCtr="0">
                <a:spAutoFit/>
              </a:bodyPr>
              <a:ls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a:lstStyle>
              <a:p>
                <a:r>
                  <a:rPr lang="en-US" altLang="zh-CN" b="1" dirty="0">
                    <a:latin typeface="Calibri" panose="020F0502020204030204" charset="0"/>
                  </a:rPr>
                  <a:t>Source:</a:t>
                </a:r>
              </a:p>
            </p:txBody>
          </p:sp>
          <p:sp>
            <p:nvSpPr>
              <p:cNvPr id="42" name="Text Box 10">
                <a:extLst>
                  <a:ext uri="{FF2B5EF4-FFF2-40B4-BE49-F238E27FC236}">
                    <a16:creationId xmlns:a16="http://schemas.microsoft.com/office/drawing/2014/main" id="{7EB070FD-2437-E12B-BD22-0273B3740063}"/>
                  </a:ext>
                </a:extLst>
              </p:cNvPr>
              <p:cNvSpPr txBox="1"/>
              <p:nvPr/>
            </p:nvSpPr>
            <p:spPr>
              <a:xfrm>
                <a:off x="957124" y="6333666"/>
                <a:ext cx="8519603" cy="402861"/>
              </a:xfrm>
              <a:prstGeom prst="rect">
                <a:avLst/>
              </a:prstGeom>
              <a:noFill/>
              <a:ln w="9525">
                <a:noFill/>
              </a:ln>
            </p:spPr>
            <p:txBody>
              <a:bodyPr wrap="square" anchor="t" anchorCtr="0">
                <a:spAutoFit/>
              </a:bodyPr>
              <a:ls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a:lstStyle>
              <a:p>
                <a:pPr>
                  <a:lnSpc>
                    <a:spcPct val="120000"/>
                  </a:lnSpc>
                </a:pPr>
                <a:r>
                  <a:rPr lang="en-US" altLang="zh-CN" dirty="0">
                    <a:solidFill>
                      <a:srgbClr val="002060"/>
                    </a:solidFill>
                    <a:latin typeface="Calibri" panose="020F0502020204030204" charset="0"/>
                    <a:sym typeface="SimSun" panose="02010600030101010101" pitchFamily="2" charset="-122"/>
                    <a:hlinkClick r:id="rId3"/>
                  </a:rPr>
                  <a:t>https://www.weblineindia.com/blog/react-native-for-mobile-app-development/</a:t>
                </a:r>
                <a:endParaRPr lang="en-US" altLang="zh-CN" dirty="0">
                  <a:solidFill>
                    <a:srgbClr val="002060"/>
                  </a:solidFill>
                  <a:latin typeface="Calibri" panose="020F0502020204030204" charset="0"/>
                  <a:sym typeface="SimSun" panose="02010600030101010101" pitchFamily="2" charset="-122"/>
                </a:endParaRPr>
              </a:p>
            </p:txBody>
          </p:sp>
          <p:pic>
            <p:nvPicPr>
              <p:cNvPr id="43" name="Picture 42" descr="Group 410">
                <a:extLst>
                  <a:ext uri="{FF2B5EF4-FFF2-40B4-BE49-F238E27FC236}">
                    <a16:creationId xmlns:a16="http://schemas.microsoft.com/office/drawing/2014/main" id="{A44AF0B6-33A9-1B76-BC3E-059D5118F167}"/>
                  </a:ext>
                </a:extLst>
              </p:cNvPr>
              <p:cNvPicPr>
                <a:picLocks noChangeAspect="1"/>
              </p:cNvPicPr>
              <p:nvPr/>
            </p:nvPicPr>
            <p:blipFill>
              <a:blip r:embed="rId4"/>
              <a:stretch>
                <a:fillRect/>
              </a:stretch>
            </p:blipFill>
            <p:spPr>
              <a:xfrm>
                <a:off x="9673285" y="6342635"/>
                <a:ext cx="2235240" cy="354339"/>
              </a:xfrm>
              <a:prstGeom prst="rect">
                <a:avLst/>
              </a:prstGeom>
              <a:noFill/>
              <a:ln w="9525">
                <a:noFill/>
              </a:ln>
            </p:spPr>
          </p:pic>
        </p:grpSp>
      </p:grpSp>
      <p:sp>
        <p:nvSpPr>
          <p:cNvPr id="3" name="Google Shape;472;p17">
            <a:extLst>
              <a:ext uri="{FF2B5EF4-FFF2-40B4-BE49-F238E27FC236}">
                <a16:creationId xmlns:a16="http://schemas.microsoft.com/office/drawing/2014/main" id="{ACF41A19-FEDF-EC90-0CA1-E7A7731C8968}"/>
              </a:ext>
            </a:extLst>
          </p:cNvPr>
          <p:cNvSpPr txBox="1"/>
          <p:nvPr/>
        </p:nvSpPr>
        <p:spPr>
          <a:xfrm>
            <a:off x="838200" y="1659864"/>
            <a:ext cx="10390975" cy="1231106"/>
          </a:xfrm>
          <a:prstGeom prst="rect">
            <a:avLst/>
          </a:prstGeom>
          <a:noFill/>
          <a:ln>
            <a:noFill/>
          </a:ln>
        </p:spPr>
        <p:txBody>
          <a:bodyPr spcFirstLastPara="1" wrap="square" lIns="0" tIns="0" rIns="0" bIns="0" anchor="t" anchorCtr="0">
            <a:spAutoFit/>
          </a:bodyPr>
          <a:lstStyle/>
          <a:p>
            <a:pPr marL="0" marR="0" lvl="0" indent="0" rtl="0">
              <a:spcBef>
                <a:spcPts val="0"/>
              </a:spcBef>
              <a:spcAft>
                <a:spcPts val="0"/>
              </a:spcAft>
              <a:buNone/>
            </a:pPr>
            <a:r>
              <a:rPr lang="en-US" sz="8000" b="0" i="0" u="none" strike="noStrike" cap="none" dirty="0">
                <a:solidFill>
                  <a:srgbClr val="FFFFFF"/>
                </a:solidFill>
                <a:latin typeface="Aeonik Medium" panose="02010503030300000000" pitchFamily="50" charset="0"/>
                <a:ea typeface="Cuprum" panose="00000500000000000000"/>
                <a:cs typeface="Aeonik" panose="02010503030300000000" charset="0"/>
                <a:sym typeface="Cuprum" panose="00000500000000000000"/>
              </a:rPr>
              <a:t>Thank You</a:t>
            </a:r>
          </a:p>
        </p:txBody>
      </p:sp>
      <p:pic>
        <p:nvPicPr>
          <p:cNvPr id="9" name="Graphic 8">
            <a:extLst>
              <a:ext uri="{FF2B5EF4-FFF2-40B4-BE49-F238E27FC236}">
                <a16:creationId xmlns:a16="http://schemas.microsoft.com/office/drawing/2014/main" id="{BFCB2E98-D037-9E93-E4E2-8644919AC8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200" y="687936"/>
            <a:ext cx="3075869" cy="478114"/>
          </a:xfrm>
          <a:prstGeom prst="rect">
            <a:avLst/>
          </a:prstGeom>
        </p:spPr>
      </p:pic>
      <p:cxnSp>
        <p:nvCxnSpPr>
          <p:cNvPr id="10" name="Straight Connector 9">
            <a:extLst>
              <a:ext uri="{FF2B5EF4-FFF2-40B4-BE49-F238E27FC236}">
                <a16:creationId xmlns:a16="http://schemas.microsoft.com/office/drawing/2014/main" id="{0598908B-9981-B78C-1AD8-C5E25857DD0B}"/>
              </a:ext>
            </a:extLst>
          </p:cNvPr>
          <p:cNvCxnSpPr>
            <a:cxnSpLocks/>
          </p:cNvCxnSpPr>
          <p:nvPr/>
        </p:nvCxnSpPr>
        <p:spPr>
          <a:xfrm>
            <a:off x="838200" y="3085052"/>
            <a:ext cx="4457700" cy="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13" name="Text Box 5">
            <a:extLst>
              <a:ext uri="{FF2B5EF4-FFF2-40B4-BE49-F238E27FC236}">
                <a16:creationId xmlns:a16="http://schemas.microsoft.com/office/drawing/2014/main" id="{F2AF3F47-9C3C-FB86-619C-10195997A694}"/>
              </a:ext>
            </a:extLst>
          </p:cNvPr>
          <p:cNvSpPr txBox="1"/>
          <p:nvPr/>
        </p:nvSpPr>
        <p:spPr>
          <a:xfrm>
            <a:off x="838200" y="3481383"/>
            <a:ext cx="1544637" cy="352425"/>
          </a:xfrm>
          <a:prstGeom prst="rect">
            <a:avLst/>
          </a:prstGeom>
          <a:noFill/>
          <a:ln w="9525">
            <a:noFill/>
          </a:ln>
        </p:spPr>
        <p:txBody>
          <a:bodyPr wrap="square" anchor="t" anchorCtr="0">
            <a:spAutoFit/>
          </a:bodyPr>
          <a:ls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a:lstStyle>
          <a:p>
            <a:r>
              <a:rPr lang="en-US" altLang="zh-CN" sz="1700" b="1" dirty="0">
                <a:solidFill>
                  <a:schemeClr val="bg1"/>
                </a:solidFill>
                <a:latin typeface="Aeonik" panose="02010503030300000000" pitchFamily="50" charset="0"/>
              </a:rPr>
              <a:t>CONTACT US</a:t>
            </a:r>
          </a:p>
        </p:txBody>
      </p:sp>
      <p:sp>
        <p:nvSpPr>
          <p:cNvPr id="14" name="Text Box 5">
            <a:extLst>
              <a:ext uri="{FF2B5EF4-FFF2-40B4-BE49-F238E27FC236}">
                <a16:creationId xmlns:a16="http://schemas.microsoft.com/office/drawing/2014/main" id="{F8DE2369-8A4F-B5BA-5631-FB75D09B3052}"/>
              </a:ext>
            </a:extLst>
          </p:cNvPr>
          <p:cNvSpPr txBox="1"/>
          <p:nvPr/>
        </p:nvSpPr>
        <p:spPr>
          <a:xfrm>
            <a:off x="838199" y="3811583"/>
            <a:ext cx="2988211" cy="646331"/>
          </a:xfrm>
          <a:prstGeom prst="rect">
            <a:avLst/>
          </a:prstGeom>
          <a:noFill/>
          <a:ln w="9525">
            <a:noFill/>
          </a:ln>
        </p:spPr>
        <p:txBody>
          <a:bodyPr wrap="square" anchor="t" anchorCtr="0">
            <a:spAutoFit/>
          </a:bodyPr>
          <a:ls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a:lstStyle>
          <a:p>
            <a:r>
              <a:rPr lang="en-US" altLang="zh-CN" dirty="0">
                <a:solidFill>
                  <a:schemeClr val="bg1"/>
                </a:solidFill>
                <a:latin typeface="Aeonik" panose="02010503030300000000" pitchFamily="50" charset="0"/>
              </a:rPr>
              <a:t>+1-213-908-1090 (USA)</a:t>
            </a:r>
          </a:p>
          <a:p>
            <a:r>
              <a:rPr lang="en-US" altLang="zh-CN">
                <a:solidFill>
                  <a:schemeClr val="bg1"/>
                </a:solidFill>
                <a:latin typeface="Aeonik" panose="02010503030300000000" pitchFamily="50" charset="0"/>
              </a:rPr>
              <a:t>+91-79-26420897 (IND)</a:t>
            </a:r>
            <a:endParaRPr lang="en-US" altLang="zh-CN" dirty="0">
              <a:solidFill>
                <a:schemeClr val="bg1"/>
              </a:solidFill>
              <a:latin typeface="Aeonik" panose="02010503030300000000" pitchFamily="50" charset="0"/>
            </a:endParaRPr>
          </a:p>
        </p:txBody>
      </p:sp>
      <p:sp>
        <p:nvSpPr>
          <p:cNvPr id="15" name="Text Box 5">
            <a:extLst>
              <a:ext uri="{FF2B5EF4-FFF2-40B4-BE49-F238E27FC236}">
                <a16:creationId xmlns:a16="http://schemas.microsoft.com/office/drawing/2014/main" id="{4800AAA2-407C-D076-EF45-0518C306F9E4}"/>
              </a:ext>
            </a:extLst>
          </p:cNvPr>
          <p:cNvSpPr txBox="1"/>
          <p:nvPr/>
        </p:nvSpPr>
        <p:spPr>
          <a:xfrm>
            <a:off x="838200" y="4700583"/>
            <a:ext cx="1544637" cy="352425"/>
          </a:xfrm>
          <a:prstGeom prst="rect">
            <a:avLst/>
          </a:prstGeom>
          <a:noFill/>
          <a:ln w="9525">
            <a:noFill/>
          </a:ln>
        </p:spPr>
        <p:txBody>
          <a:bodyPr wrap="square" anchor="t" anchorCtr="0">
            <a:spAutoFit/>
          </a:bodyPr>
          <a:ls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a:lstStyle>
          <a:p>
            <a:r>
              <a:rPr lang="en-US" altLang="zh-CN" sz="1700" b="1">
                <a:solidFill>
                  <a:schemeClr val="bg1"/>
                </a:solidFill>
                <a:latin typeface="Aeonik" panose="02010503030300000000" pitchFamily="50" charset="0"/>
              </a:rPr>
              <a:t>EMAIL</a:t>
            </a:r>
          </a:p>
        </p:txBody>
      </p:sp>
      <p:sp>
        <p:nvSpPr>
          <p:cNvPr id="16" name="Text Box 5">
            <a:extLst>
              <a:ext uri="{FF2B5EF4-FFF2-40B4-BE49-F238E27FC236}">
                <a16:creationId xmlns:a16="http://schemas.microsoft.com/office/drawing/2014/main" id="{A050897F-DB55-BF09-9153-1B941EE5A56E}"/>
              </a:ext>
            </a:extLst>
          </p:cNvPr>
          <p:cNvSpPr txBox="1"/>
          <p:nvPr/>
        </p:nvSpPr>
        <p:spPr>
          <a:xfrm>
            <a:off x="838200" y="5053008"/>
            <a:ext cx="3054014" cy="369332"/>
          </a:xfrm>
          <a:prstGeom prst="rect">
            <a:avLst/>
          </a:prstGeom>
          <a:noFill/>
          <a:ln w="9525">
            <a:noFill/>
          </a:ln>
        </p:spPr>
        <p:txBody>
          <a:bodyPr wrap="square" anchor="t" anchorCtr="0">
            <a:spAutoFit/>
          </a:bodyPr>
          <a:ls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a:lstStyle>
          <a:p>
            <a:r>
              <a:rPr lang="en-US" altLang="zh-CN" dirty="0">
                <a:solidFill>
                  <a:schemeClr val="bg1"/>
                </a:solidFill>
                <a:latin typeface="Aeonik" panose="02010503030300000000" pitchFamily="50" charset="0"/>
              </a:rPr>
              <a:t>info@weblineindia.com</a:t>
            </a:r>
          </a:p>
        </p:txBody>
      </p:sp>
      <p:sp>
        <p:nvSpPr>
          <p:cNvPr id="17" name="Text Box 5">
            <a:extLst>
              <a:ext uri="{FF2B5EF4-FFF2-40B4-BE49-F238E27FC236}">
                <a16:creationId xmlns:a16="http://schemas.microsoft.com/office/drawing/2014/main" id="{2801407C-632E-CE64-0097-F8A999B57408}"/>
              </a:ext>
            </a:extLst>
          </p:cNvPr>
          <p:cNvSpPr txBox="1"/>
          <p:nvPr/>
        </p:nvSpPr>
        <p:spPr>
          <a:xfrm>
            <a:off x="3659115" y="3811583"/>
            <a:ext cx="3052078" cy="369332"/>
          </a:xfrm>
          <a:prstGeom prst="rect">
            <a:avLst/>
          </a:prstGeom>
          <a:noFill/>
          <a:ln w="9525">
            <a:noFill/>
          </a:ln>
        </p:spPr>
        <p:txBody>
          <a:bodyPr wrap="square" anchor="t" anchorCtr="0">
            <a:spAutoFit/>
          </a:bodyPr>
          <a:ls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a:lstStyle>
          <a:p>
            <a:endParaRPr lang="en-US" altLang="zh-CN" dirty="0">
              <a:solidFill>
                <a:schemeClr val="bg1"/>
              </a:solidFill>
              <a:latin typeface="Aeonik" panose="02010503030300000000" pitchFamily="50" charset="0"/>
            </a:endParaRPr>
          </a:p>
        </p:txBody>
      </p:sp>
      <p:sp>
        <p:nvSpPr>
          <p:cNvPr id="18" name="Text Box 5">
            <a:extLst>
              <a:ext uri="{FF2B5EF4-FFF2-40B4-BE49-F238E27FC236}">
                <a16:creationId xmlns:a16="http://schemas.microsoft.com/office/drawing/2014/main" id="{997F135E-8B30-3FF6-6CC6-5CDDDE15C24D}"/>
              </a:ext>
            </a:extLst>
          </p:cNvPr>
          <p:cNvSpPr txBox="1"/>
          <p:nvPr/>
        </p:nvSpPr>
        <p:spPr>
          <a:xfrm>
            <a:off x="3659115" y="4700583"/>
            <a:ext cx="1544637" cy="352425"/>
          </a:xfrm>
          <a:prstGeom prst="rect">
            <a:avLst/>
          </a:prstGeom>
          <a:noFill/>
          <a:ln w="9525">
            <a:noFill/>
          </a:ln>
        </p:spPr>
        <p:txBody>
          <a:bodyPr wrap="square" anchor="t" anchorCtr="0">
            <a:spAutoFit/>
          </a:bodyPr>
          <a:ls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a:lstStyle>
          <a:p>
            <a:r>
              <a:rPr lang="en-US" altLang="zh-CN" sz="1700" b="1">
                <a:solidFill>
                  <a:schemeClr val="bg1"/>
                </a:solidFill>
                <a:latin typeface="Aeonik" panose="02010503030300000000" pitchFamily="50" charset="0"/>
              </a:rPr>
              <a:t>WEBSITE</a:t>
            </a:r>
          </a:p>
        </p:txBody>
      </p:sp>
      <p:sp>
        <p:nvSpPr>
          <p:cNvPr id="19" name="Text Box 5">
            <a:extLst>
              <a:ext uri="{FF2B5EF4-FFF2-40B4-BE49-F238E27FC236}">
                <a16:creationId xmlns:a16="http://schemas.microsoft.com/office/drawing/2014/main" id="{CB8AB587-7165-73B3-48BC-72B7F61B2AB7}"/>
              </a:ext>
            </a:extLst>
          </p:cNvPr>
          <p:cNvSpPr txBox="1"/>
          <p:nvPr/>
        </p:nvSpPr>
        <p:spPr>
          <a:xfrm>
            <a:off x="3659115" y="5053008"/>
            <a:ext cx="3054014" cy="369332"/>
          </a:xfrm>
          <a:prstGeom prst="rect">
            <a:avLst/>
          </a:prstGeom>
          <a:noFill/>
          <a:ln w="9525">
            <a:noFill/>
          </a:ln>
        </p:spPr>
        <p:txBody>
          <a:bodyPr wrap="square" anchor="t" anchorCtr="0">
            <a:spAutoFit/>
          </a:bodyPr>
          <a:ls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a:lstStyle>
          <a:p>
            <a:r>
              <a:rPr lang="en-US" altLang="zh-CN" dirty="0">
                <a:solidFill>
                  <a:schemeClr val="bg1"/>
                </a:solidFill>
                <a:latin typeface="Aeonik" panose="02010503030300000000" pitchFamily="50" charset="0"/>
              </a:rPr>
              <a:t>www.weblineindia.com</a:t>
            </a:r>
          </a:p>
        </p:txBody>
      </p:sp>
      <p:pic>
        <p:nvPicPr>
          <p:cNvPr id="20" name="Picture 19" descr="Mask Group 5">
            <a:extLst>
              <a:ext uri="{FF2B5EF4-FFF2-40B4-BE49-F238E27FC236}">
                <a16:creationId xmlns:a16="http://schemas.microsoft.com/office/drawing/2014/main" id="{BEEA489C-7968-0B8E-A26F-9C2753B03856}"/>
              </a:ext>
            </a:extLst>
          </p:cNvPr>
          <p:cNvPicPr>
            <a:picLocks noChangeAspect="1"/>
          </p:cNvPicPr>
          <p:nvPr/>
        </p:nvPicPr>
        <p:blipFill>
          <a:blip r:embed="rId7"/>
          <a:stretch>
            <a:fillRect/>
          </a:stretch>
        </p:blipFill>
        <p:spPr>
          <a:xfrm>
            <a:off x="6711193" y="0"/>
            <a:ext cx="5480808" cy="6165909"/>
          </a:xfrm>
          <a:prstGeom prst="rect">
            <a:avLst/>
          </a:prstGeom>
          <a:noFill/>
          <a:ln w="9525">
            <a:noFill/>
          </a:ln>
        </p:spPr>
      </p:pic>
    </p:spTree>
    <p:extLst>
      <p:ext uri="{BB962C8B-B14F-4D97-AF65-F5344CB8AC3E}">
        <p14:creationId xmlns:p14="http://schemas.microsoft.com/office/powerpoint/2010/main" val="3669121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17"/>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stretch>
              <a:fillRect t="-75855" b="-75855"/>
            </a:stretch>
          </a:blipFill>
          <a:ln>
            <a:noFill/>
          </a:ln>
        </p:spPr>
        <p:txBody>
          <a:bodyPr/>
          <a:lstStyle/>
          <a:p>
            <a:endParaRPr lang="en-US" b="1" dirty="0"/>
          </a:p>
        </p:txBody>
      </p:sp>
      <p:sp>
        <p:nvSpPr>
          <p:cNvPr id="472" name="Google Shape;472;p17"/>
          <p:cNvSpPr txBox="1"/>
          <p:nvPr/>
        </p:nvSpPr>
        <p:spPr>
          <a:xfrm>
            <a:off x="925829" y="571361"/>
            <a:ext cx="6062345" cy="1661993"/>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b="0" i="0" u="none" strike="noStrike" cap="none" dirty="0">
                <a:solidFill>
                  <a:srgbClr val="FFFFFF"/>
                </a:solidFill>
                <a:latin typeface="Aeonik" panose="02010503030300000000" charset="0"/>
                <a:ea typeface="Cuprum" panose="00000500000000000000"/>
                <a:cs typeface="Aeonik" panose="02010503030300000000" charset="0"/>
                <a:sym typeface="Cuprum" panose="00000500000000000000"/>
              </a:rPr>
              <a:t>React Native is an open-source mobile application development framework launched by Facebook in 2015. React Native for mobile app development has come to the fore for developing many other popular apps and is still being used across a whole range of industries.</a:t>
            </a:r>
          </a:p>
        </p:txBody>
      </p:sp>
      <p:sp>
        <p:nvSpPr>
          <p:cNvPr id="2" name="Google Shape;472;p17"/>
          <p:cNvSpPr txBox="1"/>
          <p:nvPr/>
        </p:nvSpPr>
        <p:spPr>
          <a:xfrm>
            <a:off x="925830" y="2817530"/>
            <a:ext cx="6062345" cy="132959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b="0" i="1" u="none" strike="noStrike" cap="none" dirty="0">
                <a:solidFill>
                  <a:srgbClr val="FFFFFF"/>
                </a:solidFill>
                <a:latin typeface="Aeonik" panose="02010503030300000000" charset="0"/>
                <a:ea typeface="Cuprum" panose="00000500000000000000"/>
                <a:cs typeface="Aeonik" panose="02010503030300000000" charset="0"/>
                <a:sym typeface="Cuprum" panose="00000500000000000000"/>
              </a:rPr>
              <a:t>“</a:t>
            </a:r>
            <a:r>
              <a:rPr lang="en-US" b="0" i="1" u="none" strike="noStrike" cap="none" dirty="0">
                <a:solidFill>
                  <a:schemeClr val="bg1">
                    <a:lumMod val="95000"/>
                  </a:schemeClr>
                </a:solidFill>
                <a:latin typeface="Aeonik" panose="02010503030300000000" charset="0"/>
                <a:ea typeface="Cuprum" panose="00000500000000000000"/>
                <a:cs typeface="Aeonik" panose="02010503030300000000" charset="0"/>
                <a:sym typeface="Cuprum" panose="00000500000000000000"/>
                <a:hlinkClick r:id="rId4" action="ppaction://hlinkfile">
                  <a:extLst>
                    <a:ext uri="{A12FA001-AC4F-418D-AE19-62706E023703}">
                      <ahyp:hlinkClr xmlns:ahyp="http://schemas.microsoft.com/office/drawing/2018/hyperlinkcolor" val="tx"/>
                    </a:ext>
                  </a:extLst>
                </a:hlinkClick>
              </a:rPr>
              <a:t>According to a 2022 study conducted on free mobile apps and games</a:t>
            </a:r>
            <a:r>
              <a:rPr lang="en-US" b="0" i="1" u="none" strike="noStrike" cap="none" dirty="0">
                <a:solidFill>
                  <a:srgbClr val="FFFFFF"/>
                </a:solidFill>
                <a:latin typeface="Aeonik" panose="02010503030300000000" charset="0"/>
                <a:ea typeface="Cuprum" panose="00000500000000000000"/>
                <a:cs typeface="Aeonik" panose="02010503030300000000" charset="0"/>
                <a:sym typeface="Cuprum" panose="00000500000000000000"/>
              </a:rPr>
              <a:t>, React Native ranked third among the leading engines for global app developers, and it is only expected to grow in the future. “</a:t>
            </a:r>
          </a:p>
        </p:txBody>
      </p:sp>
      <p:sp>
        <p:nvSpPr>
          <p:cNvPr id="3" name="Google Shape;472;p17">
            <a:extLst>
              <a:ext uri="{FF2B5EF4-FFF2-40B4-BE49-F238E27FC236}">
                <a16:creationId xmlns:a16="http://schemas.microsoft.com/office/drawing/2014/main" id="{42C5C13E-04ED-7587-92F4-5E62DA31057A}"/>
              </a:ext>
            </a:extLst>
          </p:cNvPr>
          <p:cNvSpPr txBox="1"/>
          <p:nvPr/>
        </p:nvSpPr>
        <p:spPr>
          <a:xfrm>
            <a:off x="925829" y="4622245"/>
            <a:ext cx="6062345" cy="997196"/>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b="0" i="0" u="none" strike="noStrike" cap="none" dirty="0">
                <a:solidFill>
                  <a:srgbClr val="FFFFFF"/>
                </a:solidFill>
                <a:latin typeface="Aeonik" panose="02010503030300000000" charset="0"/>
                <a:ea typeface="Cuprum" panose="00000500000000000000"/>
                <a:cs typeface="Aeonik" panose="02010503030300000000" charset="0"/>
                <a:sym typeface="Cuprum" panose="00000500000000000000"/>
              </a:rPr>
              <a:t>React Native mobile app development framework certainly provides a set of benefits that allows businesses to reach the masses worldwide.</a:t>
            </a:r>
          </a:p>
        </p:txBody>
      </p:sp>
      <p:pic>
        <p:nvPicPr>
          <p:cNvPr id="4" name="Picture 10" descr="React">
            <a:extLst>
              <a:ext uri="{FF2B5EF4-FFF2-40B4-BE49-F238E27FC236}">
                <a16:creationId xmlns:a16="http://schemas.microsoft.com/office/drawing/2014/main" id="{6603E463-CEC9-7A46-B66A-1DEF280B2F3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08641" y="571361"/>
            <a:ext cx="5010501" cy="5010501"/>
          </a:xfrm>
          <a:prstGeom prst="rect">
            <a:avLst/>
          </a:prstGeom>
        </p:spPr>
      </p:pic>
      <p:grpSp>
        <p:nvGrpSpPr>
          <p:cNvPr id="13" name="Group 12">
            <a:extLst>
              <a:ext uri="{FF2B5EF4-FFF2-40B4-BE49-F238E27FC236}">
                <a16:creationId xmlns:a16="http://schemas.microsoft.com/office/drawing/2014/main" id="{52177686-8B97-3B02-DAE1-50439FAC5650}"/>
              </a:ext>
            </a:extLst>
          </p:cNvPr>
          <p:cNvGrpSpPr/>
          <p:nvPr/>
        </p:nvGrpSpPr>
        <p:grpSpPr>
          <a:xfrm>
            <a:off x="1" y="6170064"/>
            <a:ext cx="12192000" cy="687936"/>
            <a:chOff x="1" y="6170064"/>
            <a:chExt cx="12192000" cy="687936"/>
          </a:xfrm>
        </p:grpSpPr>
        <p:sp>
          <p:nvSpPr>
            <p:cNvPr id="5" name="Rectangle 4">
              <a:extLst>
                <a:ext uri="{FF2B5EF4-FFF2-40B4-BE49-F238E27FC236}">
                  <a16:creationId xmlns:a16="http://schemas.microsoft.com/office/drawing/2014/main" id="{F89E567D-12CC-8D17-C228-6F59B2763518}"/>
                </a:ext>
              </a:extLst>
            </p:cNvPr>
            <p:cNvSpPr/>
            <p:nvPr/>
          </p:nvSpPr>
          <p:spPr>
            <a:xfrm>
              <a:off x="1" y="6170064"/>
              <a:ext cx="12192000" cy="687936"/>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649A370-FFAF-3400-92B6-E5E5459D8F99}"/>
                </a:ext>
              </a:extLst>
            </p:cNvPr>
            <p:cNvGrpSpPr/>
            <p:nvPr/>
          </p:nvGrpSpPr>
          <p:grpSpPr>
            <a:xfrm>
              <a:off x="246311" y="6333666"/>
              <a:ext cx="11699379" cy="402861"/>
              <a:chOff x="209146" y="6333666"/>
              <a:chExt cx="11699379" cy="402861"/>
            </a:xfrm>
          </p:grpSpPr>
          <p:sp>
            <p:nvSpPr>
              <p:cNvPr id="10" name="Text Box 9">
                <a:extLst>
                  <a:ext uri="{FF2B5EF4-FFF2-40B4-BE49-F238E27FC236}">
                    <a16:creationId xmlns:a16="http://schemas.microsoft.com/office/drawing/2014/main" id="{DE400EDE-76D2-FCCC-FDDA-058A1E67E25D}"/>
                  </a:ext>
                </a:extLst>
              </p:cNvPr>
              <p:cNvSpPr txBox="1"/>
              <p:nvPr/>
            </p:nvSpPr>
            <p:spPr>
              <a:xfrm>
                <a:off x="209146" y="6350430"/>
                <a:ext cx="944536" cy="369332"/>
              </a:xfrm>
              <a:prstGeom prst="rect">
                <a:avLst/>
              </a:prstGeom>
              <a:noFill/>
              <a:ln w="9525">
                <a:noFill/>
              </a:ln>
            </p:spPr>
            <p:txBody>
              <a:bodyPr wrap="square" anchor="t" anchorCtr="0">
                <a:spAutoFit/>
              </a:bodyPr>
              <a:ls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a:lstStyle>
              <a:p>
                <a:r>
                  <a:rPr lang="en-US" altLang="zh-CN" b="1" dirty="0">
                    <a:latin typeface="Calibri" panose="020F0502020204030204" charset="0"/>
                  </a:rPr>
                  <a:t>Source:</a:t>
                </a:r>
              </a:p>
            </p:txBody>
          </p:sp>
          <p:sp>
            <p:nvSpPr>
              <p:cNvPr id="11" name="Text Box 10">
                <a:extLst>
                  <a:ext uri="{FF2B5EF4-FFF2-40B4-BE49-F238E27FC236}">
                    <a16:creationId xmlns:a16="http://schemas.microsoft.com/office/drawing/2014/main" id="{1C7AD04C-B6F2-0766-AD28-934FDD57AD40}"/>
                  </a:ext>
                </a:extLst>
              </p:cNvPr>
              <p:cNvSpPr txBox="1"/>
              <p:nvPr/>
            </p:nvSpPr>
            <p:spPr>
              <a:xfrm>
                <a:off x="957124" y="6333666"/>
                <a:ext cx="8519603" cy="402861"/>
              </a:xfrm>
              <a:prstGeom prst="rect">
                <a:avLst/>
              </a:prstGeom>
              <a:noFill/>
              <a:ln w="9525">
                <a:noFill/>
              </a:ln>
            </p:spPr>
            <p:txBody>
              <a:bodyPr wrap="square" anchor="t" anchorCtr="0">
                <a:spAutoFit/>
              </a:bodyPr>
              <a:ls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a:lstStyle>
              <a:p>
                <a:pPr>
                  <a:lnSpc>
                    <a:spcPct val="120000"/>
                  </a:lnSpc>
                </a:pPr>
                <a:r>
                  <a:rPr lang="en-US" altLang="zh-CN" dirty="0">
                    <a:solidFill>
                      <a:srgbClr val="002060"/>
                    </a:solidFill>
                    <a:latin typeface="Calibri" panose="020F0502020204030204" charset="0"/>
                    <a:sym typeface="SimSun" panose="02010600030101010101" pitchFamily="2" charset="-122"/>
                    <a:hlinkClick r:id="rId7"/>
                  </a:rPr>
                  <a:t>https://www.weblineindia.com/blog/react-native-for-mobile-app-development/</a:t>
                </a:r>
                <a:endParaRPr lang="en-US" altLang="zh-CN" dirty="0">
                  <a:solidFill>
                    <a:srgbClr val="002060"/>
                  </a:solidFill>
                  <a:latin typeface="Calibri" panose="020F0502020204030204" charset="0"/>
                  <a:sym typeface="SimSun" panose="02010600030101010101" pitchFamily="2" charset="-122"/>
                </a:endParaRPr>
              </a:p>
            </p:txBody>
          </p:sp>
          <p:pic>
            <p:nvPicPr>
              <p:cNvPr id="9" name="Picture 8" descr="Group 410">
                <a:extLst>
                  <a:ext uri="{FF2B5EF4-FFF2-40B4-BE49-F238E27FC236}">
                    <a16:creationId xmlns:a16="http://schemas.microsoft.com/office/drawing/2014/main" id="{00685C81-9571-B5E9-8265-C2546BDCAF3E}"/>
                  </a:ext>
                </a:extLst>
              </p:cNvPr>
              <p:cNvPicPr>
                <a:picLocks noChangeAspect="1"/>
              </p:cNvPicPr>
              <p:nvPr/>
            </p:nvPicPr>
            <p:blipFill>
              <a:blip r:embed="rId8"/>
              <a:stretch>
                <a:fillRect/>
              </a:stretch>
            </p:blipFill>
            <p:spPr>
              <a:xfrm>
                <a:off x="9673285" y="6342635"/>
                <a:ext cx="2235240" cy="354339"/>
              </a:xfrm>
              <a:prstGeom prst="rect">
                <a:avLst/>
              </a:prstGeom>
              <a:noFill/>
              <a:ln w="9525">
                <a:noFill/>
              </a:ln>
            </p:spPr>
          </p:pic>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17"/>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stretch>
              <a:fillRect t="-75855" b="-75855"/>
            </a:stretch>
          </a:blipFill>
          <a:ln>
            <a:noFill/>
          </a:ln>
        </p:spPr>
        <p:txBody>
          <a:bodyPr/>
          <a:lstStyle/>
          <a:p>
            <a:endParaRPr lang="en-US" b="1" dirty="0"/>
          </a:p>
        </p:txBody>
      </p:sp>
      <p:sp>
        <p:nvSpPr>
          <p:cNvPr id="14" name="Google Shape;472;p17">
            <a:extLst>
              <a:ext uri="{FF2B5EF4-FFF2-40B4-BE49-F238E27FC236}">
                <a16:creationId xmlns:a16="http://schemas.microsoft.com/office/drawing/2014/main" id="{709A3CA1-9E82-35A4-716A-4C1AA13A32A7}"/>
              </a:ext>
            </a:extLst>
          </p:cNvPr>
          <p:cNvSpPr txBox="1"/>
          <p:nvPr/>
        </p:nvSpPr>
        <p:spPr>
          <a:xfrm>
            <a:off x="2718853" y="2730626"/>
            <a:ext cx="6754291" cy="664797"/>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3600" b="0" i="0" u="none" strike="noStrike" cap="none" dirty="0">
                <a:solidFill>
                  <a:srgbClr val="FFFFFF"/>
                </a:solidFill>
                <a:latin typeface="Aeonik Medium" panose="02010503030300000000" pitchFamily="50" charset="0"/>
                <a:ea typeface="Cuprum" panose="00000500000000000000"/>
                <a:cs typeface="Aeonik" panose="02010503030300000000" charset="0"/>
                <a:sym typeface="Cuprum" panose="00000500000000000000"/>
              </a:rPr>
              <a:t>How does React Native Work?</a:t>
            </a:r>
          </a:p>
        </p:txBody>
      </p:sp>
      <p:sp>
        <p:nvSpPr>
          <p:cNvPr id="15" name="Google Shape;472;p17">
            <a:extLst>
              <a:ext uri="{FF2B5EF4-FFF2-40B4-BE49-F238E27FC236}">
                <a16:creationId xmlns:a16="http://schemas.microsoft.com/office/drawing/2014/main" id="{1DD50F8B-A452-3C86-3034-9C7E62A3D3E2}"/>
              </a:ext>
            </a:extLst>
          </p:cNvPr>
          <p:cNvSpPr txBox="1"/>
          <p:nvPr/>
        </p:nvSpPr>
        <p:spPr>
          <a:xfrm>
            <a:off x="2137740" y="3655506"/>
            <a:ext cx="7916519" cy="132959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b="0" i="0" u="none" strike="noStrike" cap="none" dirty="0">
                <a:solidFill>
                  <a:srgbClr val="FFFFFF"/>
                </a:solidFill>
                <a:latin typeface="Aeonik" panose="02010503030300000000" charset="0"/>
                <a:ea typeface="Cuprum" panose="00000500000000000000"/>
                <a:cs typeface="Aeonik" panose="02010503030300000000" charset="0"/>
                <a:sym typeface="Cuprum" panose="00000500000000000000"/>
              </a:rPr>
              <a:t>React Native is able to communicate with both JavaScript-based threads and already existing native app threads. React Native is written with a combination of JavaScript and JXL. It uses the bridge feature to make bidirectional communication.</a:t>
            </a:r>
          </a:p>
        </p:txBody>
      </p:sp>
      <p:pic>
        <p:nvPicPr>
          <p:cNvPr id="18" name="Picture 10" descr="React">
            <a:extLst>
              <a:ext uri="{FF2B5EF4-FFF2-40B4-BE49-F238E27FC236}">
                <a16:creationId xmlns:a16="http://schemas.microsoft.com/office/drawing/2014/main" id="{3B313A07-25DD-CD7A-ADAA-221F359503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01308" y="978955"/>
            <a:ext cx="1389380" cy="1389380"/>
          </a:xfrm>
          <a:prstGeom prst="rect">
            <a:avLst/>
          </a:prstGeom>
        </p:spPr>
      </p:pic>
      <p:grpSp>
        <p:nvGrpSpPr>
          <p:cNvPr id="16" name="Group 15">
            <a:extLst>
              <a:ext uri="{FF2B5EF4-FFF2-40B4-BE49-F238E27FC236}">
                <a16:creationId xmlns:a16="http://schemas.microsoft.com/office/drawing/2014/main" id="{CBBD3977-93A2-A26F-9714-80F992E025B9}"/>
              </a:ext>
            </a:extLst>
          </p:cNvPr>
          <p:cNvGrpSpPr/>
          <p:nvPr/>
        </p:nvGrpSpPr>
        <p:grpSpPr>
          <a:xfrm>
            <a:off x="1" y="6170064"/>
            <a:ext cx="12192000" cy="687936"/>
            <a:chOff x="1" y="6170064"/>
            <a:chExt cx="12192000" cy="687936"/>
          </a:xfrm>
        </p:grpSpPr>
        <p:sp>
          <p:nvSpPr>
            <p:cNvPr id="17" name="Rectangle 16">
              <a:extLst>
                <a:ext uri="{FF2B5EF4-FFF2-40B4-BE49-F238E27FC236}">
                  <a16:creationId xmlns:a16="http://schemas.microsoft.com/office/drawing/2014/main" id="{450BBD58-47F8-975B-0A60-1593E566E42E}"/>
                </a:ext>
              </a:extLst>
            </p:cNvPr>
            <p:cNvSpPr/>
            <p:nvPr/>
          </p:nvSpPr>
          <p:spPr>
            <a:xfrm>
              <a:off x="1" y="6170064"/>
              <a:ext cx="12192000" cy="687936"/>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C6A7EF7C-63C8-08AB-2CBC-430AA6B61BE1}"/>
                </a:ext>
              </a:extLst>
            </p:cNvPr>
            <p:cNvGrpSpPr/>
            <p:nvPr/>
          </p:nvGrpSpPr>
          <p:grpSpPr>
            <a:xfrm>
              <a:off x="246311" y="6333666"/>
              <a:ext cx="11699379" cy="402861"/>
              <a:chOff x="209146" y="6333666"/>
              <a:chExt cx="11699379" cy="402861"/>
            </a:xfrm>
          </p:grpSpPr>
          <p:sp>
            <p:nvSpPr>
              <p:cNvPr id="20" name="Text Box 9">
                <a:extLst>
                  <a:ext uri="{FF2B5EF4-FFF2-40B4-BE49-F238E27FC236}">
                    <a16:creationId xmlns:a16="http://schemas.microsoft.com/office/drawing/2014/main" id="{FFFD3901-AFB6-90FB-FECC-D495BD4FC90B}"/>
                  </a:ext>
                </a:extLst>
              </p:cNvPr>
              <p:cNvSpPr txBox="1"/>
              <p:nvPr/>
            </p:nvSpPr>
            <p:spPr>
              <a:xfrm>
                <a:off x="209146" y="6350430"/>
                <a:ext cx="944536" cy="369332"/>
              </a:xfrm>
              <a:prstGeom prst="rect">
                <a:avLst/>
              </a:prstGeom>
              <a:noFill/>
              <a:ln w="9525">
                <a:noFill/>
              </a:ln>
            </p:spPr>
            <p:txBody>
              <a:bodyPr wrap="square" anchor="t" anchorCtr="0">
                <a:spAutoFit/>
              </a:bodyPr>
              <a:ls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a:lstStyle>
              <a:p>
                <a:r>
                  <a:rPr lang="en-US" altLang="zh-CN" b="1" dirty="0">
                    <a:latin typeface="Calibri" panose="020F0502020204030204" charset="0"/>
                  </a:rPr>
                  <a:t>Source:</a:t>
                </a:r>
              </a:p>
            </p:txBody>
          </p:sp>
          <p:sp>
            <p:nvSpPr>
              <p:cNvPr id="21" name="Text Box 10">
                <a:extLst>
                  <a:ext uri="{FF2B5EF4-FFF2-40B4-BE49-F238E27FC236}">
                    <a16:creationId xmlns:a16="http://schemas.microsoft.com/office/drawing/2014/main" id="{F771CB5F-AEFD-159A-0350-3BA7F4E68FF3}"/>
                  </a:ext>
                </a:extLst>
              </p:cNvPr>
              <p:cNvSpPr txBox="1"/>
              <p:nvPr/>
            </p:nvSpPr>
            <p:spPr>
              <a:xfrm>
                <a:off x="957124" y="6333666"/>
                <a:ext cx="8519603" cy="402861"/>
              </a:xfrm>
              <a:prstGeom prst="rect">
                <a:avLst/>
              </a:prstGeom>
              <a:noFill/>
              <a:ln w="9525">
                <a:noFill/>
              </a:ln>
            </p:spPr>
            <p:txBody>
              <a:bodyPr wrap="square" anchor="t" anchorCtr="0">
                <a:spAutoFit/>
              </a:bodyPr>
              <a:ls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a:lstStyle>
              <a:p>
                <a:pPr>
                  <a:lnSpc>
                    <a:spcPct val="120000"/>
                  </a:lnSpc>
                </a:pPr>
                <a:r>
                  <a:rPr lang="en-US" altLang="zh-CN" dirty="0">
                    <a:solidFill>
                      <a:srgbClr val="002060"/>
                    </a:solidFill>
                    <a:latin typeface="Calibri" panose="020F0502020204030204" charset="0"/>
                    <a:sym typeface="SimSun" panose="02010600030101010101" pitchFamily="2" charset="-122"/>
                    <a:hlinkClick r:id="rId6"/>
                  </a:rPr>
                  <a:t>https://www.weblineindia.com/blog/react-native-for-mobile-app-development/</a:t>
                </a:r>
                <a:endParaRPr lang="en-US" altLang="zh-CN" dirty="0">
                  <a:solidFill>
                    <a:srgbClr val="002060"/>
                  </a:solidFill>
                  <a:latin typeface="Calibri" panose="020F0502020204030204" charset="0"/>
                  <a:sym typeface="SimSun" panose="02010600030101010101" pitchFamily="2" charset="-122"/>
                </a:endParaRPr>
              </a:p>
            </p:txBody>
          </p:sp>
          <p:pic>
            <p:nvPicPr>
              <p:cNvPr id="22" name="Picture 21" descr="Group 410">
                <a:extLst>
                  <a:ext uri="{FF2B5EF4-FFF2-40B4-BE49-F238E27FC236}">
                    <a16:creationId xmlns:a16="http://schemas.microsoft.com/office/drawing/2014/main" id="{56178518-209B-E00E-3EF8-8FEEED5EA048}"/>
                  </a:ext>
                </a:extLst>
              </p:cNvPr>
              <p:cNvPicPr>
                <a:picLocks noChangeAspect="1"/>
              </p:cNvPicPr>
              <p:nvPr/>
            </p:nvPicPr>
            <p:blipFill>
              <a:blip r:embed="rId7"/>
              <a:stretch>
                <a:fillRect/>
              </a:stretch>
            </p:blipFill>
            <p:spPr>
              <a:xfrm>
                <a:off x="9673285" y="6342635"/>
                <a:ext cx="2235240" cy="354339"/>
              </a:xfrm>
              <a:prstGeom prst="rect">
                <a:avLst/>
              </a:prstGeom>
              <a:noFill/>
              <a:ln w="9525">
                <a:noFill/>
              </a:ln>
            </p:spPr>
          </p:pic>
        </p:grpSp>
      </p:grpSp>
    </p:spTree>
    <p:extLst>
      <p:ext uri="{BB962C8B-B14F-4D97-AF65-F5344CB8AC3E}">
        <p14:creationId xmlns:p14="http://schemas.microsoft.com/office/powerpoint/2010/main" val="3350317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Google Shape;447;p17">
            <a:extLst>
              <a:ext uri="{FF2B5EF4-FFF2-40B4-BE49-F238E27FC236}">
                <a16:creationId xmlns:a16="http://schemas.microsoft.com/office/drawing/2014/main" id="{07C467DF-9F43-2E45-7110-01922B89DE77}"/>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2"/>
            <a:stretch>
              <a:fillRect t="-75855" b="-75855"/>
            </a:stretch>
          </a:blipFill>
          <a:ln>
            <a:noFill/>
          </a:ln>
        </p:spPr>
        <p:txBody>
          <a:bodyPr/>
          <a:lstStyle/>
          <a:p>
            <a:endParaRPr lang="en-US" sz="2000" b="1" dirty="0"/>
          </a:p>
        </p:txBody>
      </p:sp>
      <p:pic>
        <p:nvPicPr>
          <p:cNvPr id="26" name="Content Placeholder 25">
            <a:extLst>
              <a:ext uri="{FF2B5EF4-FFF2-40B4-BE49-F238E27FC236}">
                <a16:creationId xmlns:a16="http://schemas.microsoft.com/office/drawing/2014/main" id="{89ECD394-A40C-E02A-AF55-AE973591D71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7021" y="2986037"/>
            <a:ext cx="787652" cy="787652"/>
          </a:xfrm>
        </p:spPr>
      </p:pic>
      <p:sp>
        <p:nvSpPr>
          <p:cNvPr id="11" name="Google Shape;472;p17">
            <a:extLst>
              <a:ext uri="{FF2B5EF4-FFF2-40B4-BE49-F238E27FC236}">
                <a16:creationId xmlns:a16="http://schemas.microsoft.com/office/drawing/2014/main" id="{32FD3A6E-8C34-6C8D-73CA-A672F8F31C4B}"/>
              </a:ext>
            </a:extLst>
          </p:cNvPr>
          <p:cNvSpPr txBox="1"/>
          <p:nvPr/>
        </p:nvSpPr>
        <p:spPr>
          <a:xfrm>
            <a:off x="838199" y="483082"/>
            <a:ext cx="10390975" cy="984885"/>
          </a:xfrm>
          <a:prstGeom prst="rect">
            <a:avLst/>
          </a:prstGeom>
          <a:noFill/>
          <a:ln>
            <a:noFill/>
          </a:ln>
        </p:spPr>
        <p:txBody>
          <a:bodyPr spcFirstLastPara="1" wrap="square" lIns="0" tIns="0" rIns="0" bIns="0" anchor="t" anchorCtr="0">
            <a:spAutoFit/>
          </a:bodyPr>
          <a:lstStyle/>
          <a:p>
            <a:pPr marL="0" marR="0" lvl="0" indent="0" rtl="0">
              <a:spcBef>
                <a:spcPts val="0"/>
              </a:spcBef>
              <a:spcAft>
                <a:spcPts val="0"/>
              </a:spcAft>
              <a:buNone/>
            </a:pPr>
            <a:r>
              <a:rPr lang="en-US" sz="3200" b="0" i="0" u="none" strike="noStrike" cap="none" dirty="0">
                <a:solidFill>
                  <a:srgbClr val="FFFFFF"/>
                </a:solidFill>
                <a:latin typeface="Aeonik Medium" panose="02010503030300000000" pitchFamily="50" charset="0"/>
                <a:ea typeface="Cuprum" panose="00000500000000000000"/>
                <a:cs typeface="Aeonik" panose="02010503030300000000" charset="0"/>
                <a:sym typeface="Cuprum" panose="00000500000000000000"/>
              </a:rPr>
              <a:t>Business Benefits of React Native for Mobile App Development</a:t>
            </a:r>
          </a:p>
        </p:txBody>
      </p:sp>
      <p:sp>
        <p:nvSpPr>
          <p:cNvPr id="12" name="Google Shape;472;p17">
            <a:extLst>
              <a:ext uri="{FF2B5EF4-FFF2-40B4-BE49-F238E27FC236}">
                <a16:creationId xmlns:a16="http://schemas.microsoft.com/office/drawing/2014/main" id="{06C8C20C-039A-6FCC-6C34-860953E9B6A5}"/>
              </a:ext>
            </a:extLst>
          </p:cNvPr>
          <p:cNvSpPr txBox="1"/>
          <p:nvPr/>
        </p:nvSpPr>
        <p:spPr>
          <a:xfrm>
            <a:off x="838199" y="1704161"/>
            <a:ext cx="10515600" cy="738664"/>
          </a:xfrm>
          <a:prstGeom prst="rect">
            <a:avLst/>
          </a:prstGeom>
          <a:noFill/>
          <a:ln>
            <a:noFill/>
          </a:ln>
        </p:spPr>
        <p:txBody>
          <a:bodyPr spcFirstLastPara="1" wrap="square" lIns="0" tIns="0" rIns="0" bIns="0" anchor="t" anchorCtr="0">
            <a:spAutoFit/>
          </a:bodyPr>
          <a:lstStyle/>
          <a:p>
            <a:pPr marL="0" marR="0" lvl="0" indent="0" rtl="0">
              <a:lnSpc>
                <a:spcPct val="120000"/>
              </a:lnSpc>
              <a:spcBef>
                <a:spcPts val="0"/>
              </a:spcBef>
              <a:spcAft>
                <a:spcPts val="0"/>
              </a:spcAft>
              <a:buNone/>
            </a:pPr>
            <a:r>
              <a:rPr lang="en-US" sz="2000" b="0" i="0" u="none" strike="noStrike" cap="none" dirty="0">
                <a:solidFill>
                  <a:srgbClr val="FFFFFF"/>
                </a:solidFill>
                <a:latin typeface="Aeonik" panose="02010503030300000000" charset="0"/>
                <a:ea typeface="Cuprum" panose="00000500000000000000"/>
                <a:cs typeface="Aeonik" panose="02010503030300000000" charset="0"/>
                <a:sym typeface="Cuprum" panose="00000500000000000000"/>
              </a:rPr>
              <a:t>There are a significant number of reasons why your business should choose React Native for app development. Following are some of the benefits of the React Native app.</a:t>
            </a:r>
          </a:p>
        </p:txBody>
      </p:sp>
      <p:sp>
        <p:nvSpPr>
          <p:cNvPr id="13" name="Rectangle: Rounded Corners 12">
            <a:extLst>
              <a:ext uri="{FF2B5EF4-FFF2-40B4-BE49-F238E27FC236}">
                <a16:creationId xmlns:a16="http://schemas.microsoft.com/office/drawing/2014/main" id="{F32D2592-E1D4-16BD-2DDE-1FCA8F02CD2F}"/>
              </a:ext>
            </a:extLst>
          </p:cNvPr>
          <p:cNvSpPr/>
          <p:nvPr/>
        </p:nvSpPr>
        <p:spPr>
          <a:xfrm>
            <a:off x="2264635" y="2768839"/>
            <a:ext cx="9089163" cy="1222049"/>
          </a:xfrm>
          <a:prstGeom prst="roundRect">
            <a:avLst>
              <a:gd name="adj" fmla="val 11073"/>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CFCF6A5-6DA5-8AA4-6EFD-8F650708364A}"/>
              </a:ext>
            </a:extLst>
          </p:cNvPr>
          <p:cNvSpPr/>
          <p:nvPr/>
        </p:nvSpPr>
        <p:spPr>
          <a:xfrm>
            <a:off x="838199" y="2750323"/>
            <a:ext cx="1225296" cy="1222049"/>
          </a:xfrm>
          <a:prstGeom prst="roundRect">
            <a:avLst>
              <a:gd name="adj" fmla="val 11073"/>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oogle Shape;472;p17">
            <a:extLst>
              <a:ext uri="{FF2B5EF4-FFF2-40B4-BE49-F238E27FC236}">
                <a16:creationId xmlns:a16="http://schemas.microsoft.com/office/drawing/2014/main" id="{30C66F77-EFF9-3553-45AC-CD9609187827}"/>
              </a:ext>
            </a:extLst>
          </p:cNvPr>
          <p:cNvSpPr txBox="1"/>
          <p:nvPr/>
        </p:nvSpPr>
        <p:spPr>
          <a:xfrm>
            <a:off x="2559232" y="2847296"/>
            <a:ext cx="5855753" cy="332399"/>
          </a:xfrm>
          <a:prstGeom prst="rect">
            <a:avLst/>
          </a:prstGeom>
          <a:noFill/>
          <a:ln>
            <a:noFill/>
          </a:ln>
        </p:spPr>
        <p:txBody>
          <a:bodyPr spcFirstLastPara="1" wrap="square" lIns="0" tIns="0" rIns="0" bIns="0" anchor="t" anchorCtr="0">
            <a:spAutoFit/>
          </a:bodyPr>
          <a:lstStyle/>
          <a:p>
            <a:pPr marL="0" marR="0" lvl="0" indent="0" rtl="0">
              <a:lnSpc>
                <a:spcPct val="120000"/>
              </a:lnSpc>
              <a:spcBef>
                <a:spcPts val="0"/>
              </a:spcBef>
              <a:spcAft>
                <a:spcPts val="0"/>
              </a:spcAft>
              <a:buNone/>
            </a:pPr>
            <a:r>
              <a:rPr lang="en-US" b="1" i="0" u="none" strike="noStrike" cap="none" dirty="0">
                <a:solidFill>
                  <a:srgbClr val="FFFFFF"/>
                </a:solidFill>
                <a:latin typeface="Aeonik" panose="02010503030300000000" charset="0"/>
                <a:ea typeface="Cuprum" panose="00000500000000000000"/>
                <a:cs typeface="Aeonik" panose="02010503030300000000" charset="0"/>
                <a:sym typeface="Cuprum" panose="00000500000000000000"/>
              </a:rPr>
              <a:t>Faster Development</a:t>
            </a:r>
          </a:p>
        </p:txBody>
      </p:sp>
      <p:sp>
        <p:nvSpPr>
          <p:cNvPr id="28" name="Google Shape;472;p17">
            <a:extLst>
              <a:ext uri="{FF2B5EF4-FFF2-40B4-BE49-F238E27FC236}">
                <a16:creationId xmlns:a16="http://schemas.microsoft.com/office/drawing/2014/main" id="{14FFEE4B-E12E-5E58-E264-8219019278D2}"/>
              </a:ext>
            </a:extLst>
          </p:cNvPr>
          <p:cNvSpPr txBox="1"/>
          <p:nvPr/>
        </p:nvSpPr>
        <p:spPr>
          <a:xfrm>
            <a:off x="2559231" y="3305561"/>
            <a:ext cx="8669943" cy="517065"/>
          </a:xfrm>
          <a:prstGeom prst="rect">
            <a:avLst/>
          </a:prstGeom>
          <a:noFill/>
          <a:ln>
            <a:noFill/>
          </a:ln>
        </p:spPr>
        <p:txBody>
          <a:bodyPr spcFirstLastPara="1" wrap="square" lIns="0" tIns="0" rIns="0" bIns="0" anchor="t" anchorCtr="0">
            <a:spAutoFit/>
          </a:bodyPr>
          <a:lstStyle/>
          <a:p>
            <a:pPr marL="0" marR="0" lvl="0" indent="0" rtl="0">
              <a:lnSpc>
                <a:spcPct val="120000"/>
              </a:lnSpc>
              <a:spcBef>
                <a:spcPts val="0"/>
              </a:spcBef>
              <a:spcAft>
                <a:spcPts val="0"/>
              </a:spcAft>
              <a:buNone/>
            </a:pPr>
            <a:r>
              <a:rPr lang="en-US" sz="1400" b="0" i="0" u="none" strike="noStrike" cap="none" dirty="0">
                <a:solidFill>
                  <a:srgbClr val="FFFFFF"/>
                </a:solidFill>
                <a:latin typeface="Aeonik" panose="02010503030300000000" charset="0"/>
                <a:ea typeface="Cuprum" panose="00000500000000000000"/>
                <a:cs typeface="Aeonik" panose="02010503030300000000" charset="0"/>
                <a:sym typeface="Cuprum" panose="00000500000000000000"/>
              </a:rPr>
              <a:t>React Native allows faster app development, crucial for businesses seeking a shorter time-to-market and reduced costs.</a:t>
            </a:r>
          </a:p>
        </p:txBody>
      </p:sp>
      <p:sp>
        <p:nvSpPr>
          <p:cNvPr id="30" name="Rectangle: Rounded Corners 29">
            <a:extLst>
              <a:ext uri="{FF2B5EF4-FFF2-40B4-BE49-F238E27FC236}">
                <a16:creationId xmlns:a16="http://schemas.microsoft.com/office/drawing/2014/main" id="{F205C1BA-AC35-D80D-65E2-02C8365FC9C4}"/>
              </a:ext>
            </a:extLst>
          </p:cNvPr>
          <p:cNvSpPr/>
          <p:nvPr/>
        </p:nvSpPr>
        <p:spPr>
          <a:xfrm>
            <a:off x="838199" y="4173755"/>
            <a:ext cx="1225296" cy="1222049"/>
          </a:xfrm>
          <a:prstGeom prst="roundRect">
            <a:avLst>
              <a:gd name="adj" fmla="val 11073"/>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9587234E-EBBD-EF61-A53E-7524B2366D37}"/>
              </a:ext>
            </a:extLst>
          </p:cNvPr>
          <p:cNvSpPr/>
          <p:nvPr/>
        </p:nvSpPr>
        <p:spPr>
          <a:xfrm>
            <a:off x="2264635" y="4173755"/>
            <a:ext cx="9089163" cy="1222049"/>
          </a:xfrm>
          <a:prstGeom prst="roundRect">
            <a:avLst>
              <a:gd name="adj" fmla="val 11073"/>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472;p17">
            <a:extLst>
              <a:ext uri="{FF2B5EF4-FFF2-40B4-BE49-F238E27FC236}">
                <a16:creationId xmlns:a16="http://schemas.microsoft.com/office/drawing/2014/main" id="{E5164535-D5F6-439E-5C65-D78082D614A6}"/>
              </a:ext>
            </a:extLst>
          </p:cNvPr>
          <p:cNvSpPr txBox="1"/>
          <p:nvPr/>
        </p:nvSpPr>
        <p:spPr>
          <a:xfrm>
            <a:off x="2559232" y="4252212"/>
            <a:ext cx="5855753" cy="332399"/>
          </a:xfrm>
          <a:prstGeom prst="rect">
            <a:avLst/>
          </a:prstGeom>
          <a:noFill/>
          <a:ln>
            <a:noFill/>
          </a:ln>
        </p:spPr>
        <p:txBody>
          <a:bodyPr spcFirstLastPara="1" wrap="square" lIns="0" tIns="0" rIns="0" bIns="0" anchor="t" anchorCtr="0">
            <a:spAutoFit/>
          </a:bodyPr>
          <a:lstStyle/>
          <a:p>
            <a:pPr marL="0" marR="0" lvl="0" indent="0" rtl="0">
              <a:lnSpc>
                <a:spcPct val="120000"/>
              </a:lnSpc>
              <a:spcBef>
                <a:spcPts val="0"/>
              </a:spcBef>
              <a:spcAft>
                <a:spcPts val="0"/>
              </a:spcAft>
              <a:buNone/>
            </a:pPr>
            <a:r>
              <a:rPr lang="en-US" b="1" i="0" u="none" strike="noStrike" cap="none" dirty="0">
                <a:solidFill>
                  <a:srgbClr val="FFFFFF"/>
                </a:solidFill>
                <a:latin typeface="Aeonik" panose="02010503030300000000" charset="0"/>
                <a:ea typeface="Cuprum" panose="00000500000000000000"/>
                <a:cs typeface="Aeonik" panose="02010503030300000000" charset="0"/>
                <a:sym typeface="Cuprum" panose="00000500000000000000"/>
              </a:rPr>
              <a:t>Hot Reloading Feature</a:t>
            </a:r>
          </a:p>
        </p:txBody>
      </p:sp>
      <p:sp>
        <p:nvSpPr>
          <p:cNvPr id="35" name="Google Shape;472;p17">
            <a:extLst>
              <a:ext uri="{FF2B5EF4-FFF2-40B4-BE49-F238E27FC236}">
                <a16:creationId xmlns:a16="http://schemas.microsoft.com/office/drawing/2014/main" id="{387E0601-81D7-C7CF-B910-592D659DE388}"/>
              </a:ext>
            </a:extLst>
          </p:cNvPr>
          <p:cNvSpPr txBox="1"/>
          <p:nvPr/>
        </p:nvSpPr>
        <p:spPr>
          <a:xfrm>
            <a:off x="2559231" y="4710477"/>
            <a:ext cx="8669943" cy="517065"/>
          </a:xfrm>
          <a:prstGeom prst="rect">
            <a:avLst/>
          </a:prstGeom>
          <a:noFill/>
          <a:ln>
            <a:noFill/>
          </a:ln>
        </p:spPr>
        <p:txBody>
          <a:bodyPr spcFirstLastPara="1" wrap="square" lIns="0" tIns="0" rIns="0" bIns="0" anchor="t" anchorCtr="0">
            <a:spAutoFit/>
          </a:bodyPr>
          <a:lstStyle/>
          <a:p>
            <a:pPr marL="0" marR="0" lvl="0" indent="0" rtl="0">
              <a:lnSpc>
                <a:spcPct val="120000"/>
              </a:lnSpc>
              <a:spcBef>
                <a:spcPts val="0"/>
              </a:spcBef>
              <a:spcAft>
                <a:spcPts val="0"/>
              </a:spcAft>
              <a:buNone/>
            </a:pPr>
            <a:r>
              <a:rPr lang="en-US" sz="1400" b="0" i="0" u="none" strike="noStrike" cap="none" dirty="0">
                <a:solidFill>
                  <a:srgbClr val="FFFFFF"/>
                </a:solidFill>
                <a:latin typeface="Aeonik" panose="02010503030300000000" charset="0"/>
                <a:ea typeface="Cuprum" panose="00000500000000000000"/>
                <a:cs typeface="Aeonik" panose="02010503030300000000" charset="0"/>
                <a:sym typeface="Cuprum" panose="00000500000000000000"/>
              </a:rPr>
              <a:t>This feature displays real-time code changes on the device without requiring a restart, simplifying UI adjustments for developers, eliminating the need for rebuilding.</a:t>
            </a:r>
          </a:p>
        </p:txBody>
      </p:sp>
      <p:pic>
        <p:nvPicPr>
          <p:cNvPr id="37" name="Picture 36">
            <a:extLst>
              <a:ext uri="{FF2B5EF4-FFF2-40B4-BE49-F238E27FC236}">
                <a16:creationId xmlns:a16="http://schemas.microsoft.com/office/drawing/2014/main" id="{48913443-797B-1122-E90B-E0D6B28501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947" y="4444477"/>
            <a:ext cx="685800" cy="685800"/>
          </a:xfrm>
          <a:prstGeom prst="rect">
            <a:avLst/>
          </a:prstGeom>
        </p:spPr>
      </p:pic>
      <p:grpSp>
        <p:nvGrpSpPr>
          <p:cNvPr id="38" name="Group 37">
            <a:extLst>
              <a:ext uri="{FF2B5EF4-FFF2-40B4-BE49-F238E27FC236}">
                <a16:creationId xmlns:a16="http://schemas.microsoft.com/office/drawing/2014/main" id="{226F9C42-490C-C3F3-AA1D-6087800C0535}"/>
              </a:ext>
            </a:extLst>
          </p:cNvPr>
          <p:cNvGrpSpPr/>
          <p:nvPr/>
        </p:nvGrpSpPr>
        <p:grpSpPr>
          <a:xfrm>
            <a:off x="1" y="6170064"/>
            <a:ext cx="12192000" cy="687936"/>
            <a:chOff x="1" y="6170064"/>
            <a:chExt cx="12192000" cy="687936"/>
          </a:xfrm>
        </p:grpSpPr>
        <p:sp>
          <p:nvSpPr>
            <p:cNvPr id="39" name="Rectangle 38">
              <a:extLst>
                <a:ext uri="{FF2B5EF4-FFF2-40B4-BE49-F238E27FC236}">
                  <a16:creationId xmlns:a16="http://schemas.microsoft.com/office/drawing/2014/main" id="{875C14DC-34BE-DC97-C622-BA9C6BCCDDE8}"/>
                </a:ext>
              </a:extLst>
            </p:cNvPr>
            <p:cNvSpPr/>
            <p:nvPr/>
          </p:nvSpPr>
          <p:spPr>
            <a:xfrm>
              <a:off x="1" y="6170064"/>
              <a:ext cx="12192000" cy="687936"/>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C5A90ADE-86A3-62F8-9D9D-3AE561D79D0B}"/>
                </a:ext>
              </a:extLst>
            </p:cNvPr>
            <p:cNvGrpSpPr/>
            <p:nvPr/>
          </p:nvGrpSpPr>
          <p:grpSpPr>
            <a:xfrm>
              <a:off x="246311" y="6333666"/>
              <a:ext cx="11699379" cy="402861"/>
              <a:chOff x="209146" y="6333666"/>
              <a:chExt cx="11699379" cy="402861"/>
            </a:xfrm>
          </p:grpSpPr>
          <p:sp>
            <p:nvSpPr>
              <p:cNvPr id="41" name="Text Box 9">
                <a:extLst>
                  <a:ext uri="{FF2B5EF4-FFF2-40B4-BE49-F238E27FC236}">
                    <a16:creationId xmlns:a16="http://schemas.microsoft.com/office/drawing/2014/main" id="{5A40DF87-80EB-93CE-49A9-FEF99F97C2F9}"/>
                  </a:ext>
                </a:extLst>
              </p:cNvPr>
              <p:cNvSpPr txBox="1"/>
              <p:nvPr/>
            </p:nvSpPr>
            <p:spPr>
              <a:xfrm>
                <a:off x="209146" y="6350430"/>
                <a:ext cx="944536" cy="369332"/>
              </a:xfrm>
              <a:prstGeom prst="rect">
                <a:avLst/>
              </a:prstGeom>
              <a:noFill/>
              <a:ln w="9525">
                <a:noFill/>
              </a:ln>
            </p:spPr>
            <p:txBody>
              <a:bodyPr wrap="square" anchor="t" anchorCtr="0">
                <a:spAutoFit/>
              </a:bodyPr>
              <a:ls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a:lstStyle>
              <a:p>
                <a:r>
                  <a:rPr lang="en-US" altLang="zh-CN" b="1" dirty="0">
                    <a:latin typeface="Calibri" panose="020F0502020204030204" charset="0"/>
                  </a:rPr>
                  <a:t>Source:</a:t>
                </a:r>
              </a:p>
            </p:txBody>
          </p:sp>
          <p:sp>
            <p:nvSpPr>
              <p:cNvPr id="42" name="Text Box 10">
                <a:extLst>
                  <a:ext uri="{FF2B5EF4-FFF2-40B4-BE49-F238E27FC236}">
                    <a16:creationId xmlns:a16="http://schemas.microsoft.com/office/drawing/2014/main" id="{7EB070FD-2437-E12B-BD22-0273B3740063}"/>
                  </a:ext>
                </a:extLst>
              </p:cNvPr>
              <p:cNvSpPr txBox="1"/>
              <p:nvPr/>
            </p:nvSpPr>
            <p:spPr>
              <a:xfrm>
                <a:off x="957124" y="6333666"/>
                <a:ext cx="8519603" cy="402861"/>
              </a:xfrm>
              <a:prstGeom prst="rect">
                <a:avLst/>
              </a:prstGeom>
              <a:noFill/>
              <a:ln w="9525">
                <a:noFill/>
              </a:ln>
            </p:spPr>
            <p:txBody>
              <a:bodyPr wrap="square" anchor="t" anchorCtr="0">
                <a:spAutoFit/>
              </a:bodyPr>
              <a:ls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a:lstStyle>
              <a:p>
                <a:pPr>
                  <a:lnSpc>
                    <a:spcPct val="120000"/>
                  </a:lnSpc>
                </a:pPr>
                <a:r>
                  <a:rPr lang="en-US" altLang="zh-CN" dirty="0">
                    <a:solidFill>
                      <a:srgbClr val="002060"/>
                    </a:solidFill>
                    <a:latin typeface="Calibri" panose="020F0502020204030204" charset="0"/>
                    <a:sym typeface="SimSun" panose="02010600030101010101" pitchFamily="2" charset="-122"/>
                    <a:hlinkClick r:id="rId5"/>
                  </a:rPr>
                  <a:t>https://www.weblineindia.com/blog/react-native-for-mobile-app-development/</a:t>
                </a:r>
                <a:endParaRPr lang="en-US" altLang="zh-CN" dirty="0">
                  <a:solidFill>
                    <a:srgbClr val="002060"/>
                  </a:solidFill>
                  <a:latin typeface="Calibri" panose="020F0502020204030204" charset="0"/>
                  <a:sym typeface="SimSun" panose="02010600030101010101" pitchFamily="2" charset="-122"/>
                </a:endParaRPr>
              </a:p>
            </p:txBody>
          </p:sp>
          <p:pic>
            <p:nvPicPr>
              <p:cNvPr id="43" name="Picture 42" descr="Group 410">
                <a:extLst>
                  <a:ext uri="{FF2B5EF4-FFF2-40B4-BE49-F238E27FC236}">
                    <a16:creationId xmlns:a16="http://schemas.microsoft.com/office/drawing/2014/main" id="{A44AF0B6-33A9-1B76-BC3E-059D5118F167}"/>
                  </a:ext>
                </a:extLst>
              </p:cNvPr>
              <p:cNvPicPr>
                <a:picLocks noChangeAspect="1"/>
              </p:cNvPicPr>
              <p:nvPr/>
            </p:nvPicPr>
            <p:blipFill>
              <a:blip r:embed="rId6"/>
              <a:stretch>
                <a:fillRect/>
              </a:stretch>
            </p:blipFill>
            <p:spPr>
              <a:xfrm>
                <a:off x="9673285" y="6342635"/>
                <a:ext cx="2235240" cy="354339"/>
              </a:xfrm>
              <a:prstGeom prst="rect">
                <a:avLst/>
              </a:prstGeom>
              <a:noFill/>
              <a:ln w="9525">
                <a:noFill/>
              </a:ln>
            </p:spPr>
          </p:pic>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Google Shape;447;p17">
            <a:extLst>
              <a:ext uri="{FF2B5EF4-FFF2-40B4-BE49-F238E27FC236}">
                <a16:creationId xmlns:a16="http://schemas.microsoft.com/office/drawing/2014/main" id="{07C467DF-9F43-2E45-7110-01922B89DE77}"/>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2"/>
            <a:stretch>
              <a:fillRect t="-75855" b="-75855"/>
            </a:stretch>
          </a:blipFill>
          <a:ln>
            <a:noFill/>
          </a:ln>
        </p:spPr>
        <p:txBody>
          <a:bodyPr/>
          <a:lstStyle/>
          <a:p>
            <a:endParaRPr lang="en-US" sz="2000" b="1" dirty="0"/>
          </a:p>
        </p:txBody>
      </p:sp>
      <p:sp>
        <p:nvSpPr>
          <p:cNvPr id="11" name="Google Shape;472;p17">
            <a:extLst>
              <a:ext uri="{FF2B5EF4-FFF2-40B4-BE49-F238E27FC236}">
                <a16:creationId xmlns:a16="http://schemas.microsoft.com/office/drawing/2014/main" id="{32FD3A6E-8C34-6C8D-73CA-A672F8F31C4B}"/>
              </a:ext>
            </a:extLst>
          </p:cNvPr>
          <p:cNvSpPr txBox="1"/>
          <p:nvPr/>
        </p:nvSpPr>
        <p:spPr>
          <a:xfrm>
            <a:off x="838199" y="483082"/>
            <a:ext cx="10390975" cy="984885"/>
          </a:xfrm>
          <a:prstGeom prst="rect">
            <a:avLst/>
          </a:prstGeom>
          <a:noFill/>
          <a:ln>
            <a:noFill/>
          </a:ln>
        </p:spPr>
        <p:txBody>
          <a:bodyPr spcFirstLastPara="1" wrap="square" lIns="0" tIns="0" rIns="0" bIns="0" anchor="t" anchorCtr="0">
            <a:spAutoFit/>
          </a:bodyPr>
          <a:lstStyle/>
          <a:p>
            <a:pPr marL="0" marR="0" lvl="0" indent="0" rtl="0">
              <a:spcBef>
                <a:spcPts val="0"/>
              </a:spcBef>
              <a:spcAft>
                <a:spcPts val="0"/>
              </a:spcAft>
              <a:buNone/>
            </a:pPr>
            <a:r>
              <a:rPr lang="en-US" sz="3200" b="0" i="0" u="none" strike="noStrike" cap="none" dirty="0">
                <a:solidFill>
                  <a:srgbClr val="FFFFFF"/>
                </a:solidFill>
                <a:latin typeface="Aeonik Medium" panose="02010503030300000000" pitchFamily="50" charset="0"/>
                <a:ea typeface="Cuprum" panose="00000500000000000000"/>
                <a:cs typeface="Aeonik" panose="02010503030300000000" charset="0"/>
                <a:sym typeface="Cuprum" panose="00000500000000000000"/>
              </a:rPr>
              <a:t>Business Benefits of React Native for Mobile App Development</a:t>
            </a:r>
          </a:p>
        </p:txBody>
      </p:sp>
      <p:sp>
        <p:nvSpPr>
          <p:cNvPr id="13" name="Rectangle: Rounded Corners 12">
            <a:extLst>
              <a:ext uri="{FF2B5EF4-FFF2-40B4-BE49-F238E27FC236}">
                <a16:creationId xmlns:a16="http://schemas.microsoft.com/office/drawing/2014/main" id="{F32D2592-E1D4-16BD-2DDE-1FCA8F02CD2F}"/>
              </a:ext>
            </a:extLst>
          </p:cNvPr>
          <p:cNvSpPr/>
          <p:nvPr/>
        </p:nvSpPr>
        <p:spPr>
          <a:xfrm>
            <a:off x="2264635" y="1795715"/>
            <a:ext cx="9089163" cy="1222049"/>
          </a:xfrm>
          <a:prstGeom prst="roundRect">
            <a:avLst>
              <a:gd name="adj" fmla="val 11073"/>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CFCF6A5-6DA5-8AA4-6EFD-8F650708364A}"/>
              </a:ext>
            </a:extLst>
          </p:cNvPr>
          <p:cNvSpPr/>
          <p:nvPr/>
        </p:nvSpPr>
        <p:spPr>
          <a:xfrm>
            <a:off x="838199" y="1777199"/>
            <a:ext cx="1225296" cy="1222049"/>
          </a:xfrm>
          <a:prstGeom prst="roundRect">
            <a:avLst>
              <a:gd name="adj" fmla="val 11073"/>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oogle Shape;472;p17">
            <a:extLst>
              <a:ext uri="{FF2B5EF4-FFF2-40B4-BE49-F238E27FC236}">
                <a16:creationId xmlns:a16="http://schemas.microsoft.com/office/drawing/2014/main" id="{30C66F77-EFF9-3553-45AC-CD9609187827}"/>
              </a:ext>
            </a:extLst>
          </p:cNvPr>
          <p:cNvSpPr txBox="1"/>
          <p:nvPr/>
        </p:nvSpPr>
        <p:spPr>
          <a:xfrm>
            <a:off x="2559232" y="1874172"/>
            <a:ext cx="5855753" cy="332399"/>
          </a:xfrm>
          <a:prstGeom prst="rect">
            <a:avLst/>
          </a:prstGeom>
          <a:noFill/>
          <a:ln>
            <a:noFill/>
          </a:ln>
        </p:spPr>
        <p:txBody>
          <a:bodyPr spcFirstLastPara="1" wrap="square" lIns="0" tIns="0" rIns="0" bIns="0" anchor="t" anchorCtr="0">
            <a:spAutoFit/>
          </a:bodyPr>
          <a:lstStyle/>
          <a:p>
            <a:pPr marL="0" marR="0" lvl="0" indent="0" rtl="0">
              <a:lnSpc>
                <a:spcPct val="120000"/>
              </a:lnSpc>
              <a:spcBef>
                <a:spcPts val="0"/>
              </a:spcBef>
              <a:spcAft>
                <a:spcPts val="0"/>
              </a:spcAft>
              <a:buNone/>
            </a:pPr>
            <a:r>
              <a:rPr lang="en-US" b="1" i="0" u="none" strike="noStrike" cap="none" dirty="0">
                <a:solidFill>
                  <a:srgbClr val="FFFFFF"/>
                </a:solidFill>
                <a:latin typeface="Aeonik" panose="02010503030300000000" charset="0"/>
                <a:ea typeface="Cuprum" panose="00000500000000000000"/>
                <a:cs typeface="Aeonik" panose="02010503030300000000" charset="0"/>
                <a:sym typeface="Cuprum" panose="00000500000000000000"/>
              </a:rPr>
              <a:t>Faster Iteration</a:t>
            </a:r>
          </a:p>
        </p:txBody>
      </p:sp>
      <p:sp>
        <p:nvSpPr>
          <p:cNvPr id="28" name="Google Shape;472;p17">
            <a:extLst>
              <a:ext uri="{FF2B5EF4-FFF2-40B4-BE49-F238E27FC236}">
                <a16:creationId xmlns:a16="http://schemas.microsoft.com/office/drawing/2014/main" id="{14FFEE4B-E12E-5E58-E264-8219019278D2}"/>
              </a:ext>
            </a:extLst>
          </p:cNvPr>
          <p:cNvSpPr txBox="1"/>
          <p:nvPr/>
        </p:nvSpPr>
        <p:spPr>
          <a:xfrm>
            <a:off x="2559231" y="2332437"/>
            <a:ext cx="8669943" cy="517065"/>
          </a:xfrm>
          <a:prstGeom prst="rect">
            <a:avLst/>
          </a:prstGeom>
          <a:noFill/>
          <a:ln>
            <a:noFill/>
          </a:ln>
        </p:spPr>
        <p:txBody>
          <a:bodyPr spcFirstLastPara="1" wrap="square" lIns="0" tIns="0" rIns="0" bIns="0" anchor="t" anchorCtr="0">
            <a:spAutoFit/>
          </a:bodyPr>
          <a:lstStyle/>
          <a:p>
            <a:pPr marL="0" marR="0" lvl="0" indent="0" rtl="0">
              <a:lnSpc>
                <a:spcPct val="120000"/>
              </a:lnSpc>
              <a:spcBef>
                <a:spcPts val="0"/>
              </a:spcBef>
              <a:spcAft>
                <a:spcPts val="0"/>
              </a:spcAft>
              <a:buNone/>
            </a:pPr>
            <a:r>
              <a:rPr lang="en-US" sz="1400" b="0" i="0" u="none" strike="noStrike" cap="none" dirty="0">
                <a:solidFill>
                  <a:srgbClr val="FFFFFF"/>
                </a:solidFill>
                <a:latin typeface="Aeonik" panose="02010503030300000000" charset="0"/>
                <a:ea typeface="Cuprum" panose="00000500000000000000"/>
                <a:cs typeface="Aeonik" panose="02010503030300000000" charset="0"/>
                <a:sym typeface="Cuprum" panose="00000500000000000000"/>
              </a:rPr>
              <a:t>Hot reloading speeds up iteration, facilitating quicker testing and bug identification in early app development stages.</a:t>
            </a:r>
          </a:p>
        </p:txBody>
      </p:sp>
      <p:sp>
        <p:nvSpPr>
          <p:cNvPr id="30" name="Rectangle: Rounded Corners 29">
            <a:extLst>
              <a:ext uri="{FF2B5EF4-FFF2-40B4-BE49-F238E27FC236}">
                <a16:creationId xmlns:a16="http://schemas.microsoft.com/office/drawing/2014/main" id="{F205C1BA-AC35-D80D-65E2-02C8365FC9C4}"/>
              </a:ext>
            </a:extLst>
          </p:cNvPr>
          <p:cNvSpPr/>
          <p:nvPr/>
        </p:nvSpPr>
        <p:spPr>
          <a:xfrm>
            <a:off x="838199" y="3200631"/>
            <a:ext cx="1225296" cy="1222049"/>
          </a:xfrm>
          <a:prstGeom prst="roundRect">
            <a:avLst>
              <a:gd name="adj" fmla="val 11073"/>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9587234E-EBBD-EF61-A53E-7524B2366D37}"/>
              </a:ext>
            </a:extLst>
          </p:cNvPr>
          <p:cNvSpPr/>
          <p:nvPr/>
        </p:nvSpPr>
        <p:spPr>
          <a:xfrm>
            <a:off x="2264635" y="3200631"/>
            <a:ext cx="9089163" cy="1222049"/>
          </a:xfrm>
          <a:prstGeom prst="roundRect">
            <a:avLst>
              <a:gd name="adj" fmla="val 11073"/>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472;p17">
            <a:extLst>
              <a:ext uri="{FF2B5EF4-FFF2-40B4-BE49-F238E27FC236}">
                <a16:creationId xmlns:a16="http://schemas.microsoft.com/office/drawing/2014/main" id="{E5164535-D5F6-439E-5C65-D78082D614A6}"/>
              </a:ext>
            </a:extLst>
          </p:cNvPr>
          <p:cNvSpPr txBox="1"/>
          <p:nvPr/>
        </p:nvSpPr>
        <p:spPr>
          <a:xfrm>
            <a:off x="2559232" y="3279088"/>
            <a:ext cx="3536768" cy="332399"/>
          </a:xfrm>
          <a:prstGeom prst="rect">
            <a:avLst/>
          </a:prstGeom>
          <a:noFill/>
          <a:ln>
            <a:noFill/>
          </a:ln>
        </p:spPr>
        <p:txBody>
          <a:bodyPr spcFirstLastPara="1" wrap="square" lIns="0" tIns="0" rIns="0" bIns="0" anchor="t" anchorCtr="0">
            <a:spAutoFit/>
          </a:bodyPr>
          <a:lstStyle/>
          <a:p>
            <a:pPr marL="0" marR="0" lvl="0" indent="0" rtl="0">
              <a:lnSpc>
                <a:spcPct val="120000"/>
              </a:lnSpc>
              <a:spcBef>
                <a:spcPts val="0"/>
              </a:spcBef>
              <a:spcAft>
                <a:spcPts val="0"/>
              </a:spcAft>
              <a:buNone/>
            </a:pPr>
            <a:r>
              <a:rPr lang="en-US" b="1" i="0" u="none" strike="noStrike" cap="none" dirty="0">
                <a:solidFill>
                  <a:srgbClr val="FFFFFF"/>
                </a:solidFill>
                <a:latin typeface="Aeonik" panose="02010503030300000000" charset="0"/>
                <a:ea typeface="Cuprum" panose="00000500000000000000"/>
                <a:cs typeface="Aeonik" panose="02010503030300000000" charset="0"/>
                <a:sym typeface="Cuprum" panose="00000500000000000000"/>
              </a:rPr>
              <a:t>Gives Enhanced Flexibility</a:t>
            </a:r>
          </a:p>
        </p:txBody>
      </p:sp>
      <p:sp>
        <p:nvSpPr>
          <p:cNvPr id="35" name="Google Shape;472;p17">
            <a:extLst>
              <a:ext uri="{FF2B5EF4-FFF2-40B4-BE49-F238E27FC236}">
                <a16:creationId xmlns:a16="http://schemas.microsoft.com/office/drawing/2014/main" id="{387E0601-81D7-C7CF-B910-592D659DE388}"/>
              </a:ext>
            </a:extLst>
          </p:cNvPr>
          <p:cNvSpPr txBox="1"/>
          <p:nvPr/>
        </p:nvSpPr>
        <p:spPr>
          <a:xfrm>
            <a:off x="2559231" y="3737353"/>
            <a:ext cx="8669943" cy="517065"/>
          </a:xfrm>
          <a:prstGeom prst="rect">
            <a:avLst/>
          </a:prstGeom>
          <a:noFill/>
          <a:ln>
            <a:noFill/>
          </a:ln>
        </p:spPr>
        <p:txBody>
          <a:bodyPr spcFirstLastPara="1" wrap="square" lIns="0" tIns="0" rIns="0" bIns="0" anchor="t" anchorCtr="0">
            <a:spAutoFit/>
          </a:bodyPr>
          <a:lstStyle/>
          <a:p>
            <a:pPr marL="0" marR="0" lvl="0" indent="0" rtl="0">
              <a:lnSpc>
                <a:spcPct val="120000"/>
              </a:lnSpc>
              <a:spcBef>
                <a:spcPts val="0"/>
              </a:spcBef>
              <a:spcAft>
                <a:spcPts val="0"/>
              </a:spcAft>
              <a:buNone/>
            </a:pPr>
            <a:r>
              <a:rPr lang="en-US" sz="1400" b="0" i="0" u="none" strike="noStrike" cap="none" dirty="0">
                <a:solidFill>
                  <a:srgbClr val="FFFFFF"/>
                </a:solidFill>
                <a:latin typeface="Aeonik" panose="02010503030300000000" charset="0"/>
                <a:ea typeface="Cuprum" panose="00000500000000000000"/>
                <a:cs typeface="Aeonik" panose="02010503030300000000" charset="0"/>
                <a:sym typeface="Cuprum" panose="00000500000000000000"/>
              </a:rPr>
              <a:t>React Native enables seamless access to fellow developers' code, enhancing team productivity for efficient app updates and modifications.</a:t>
            </a:r>
          </a:p>
        </p:txBody>
      </p:sp>
      <p:sp>
        <p:nvSpPr>
          <p:cNvPr id="3" name="Rectangle: Rounded Corners 2">
            <a:extLst>
              <a:ext uri="{FF2B5EF4-FFF2-40B4-BE49-F238E27FC236}">
                <a16:creationId xmlns:a16="http://schemas.microsoft.com/office/drawing/2014/main" id="{DF60065E-3F25-83DC-7998-3DA5710C34DD}"/>
              </a:ext>
            </a:extLst>
          </p:cNvPr>
          <p:cNvSpPr/>
          <p:nvPr/>
        </p:nvSpPr>
        <p:spPr>
          <a:xfrm>
            <a:off x="838199" y="4620267"/>
            <a:ext cx="1225296" cy="1222049"/>
          </a:xfrm>
          <a:prstGeom prst="roundRect">
            <a:avLst>
              <a:gd name="adj" fmla="val 11073"/>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5D4A91AF-C461-8E4F-8E74-D29095CC81C2}"/>
              </a:ext>
            </a:extLst>
          </p:cNvPr>
          <p:cNvSpPr/>
          <p:nvPr/>
        </p:nvSpPr>
        <p:spPr>
          <a:xfrm>
            <a:off x="2264635" y="4620267"/>
            <a:ext cx="9089163" cy="1222049"/>
          </a:xfrm>
          <a:prstGeom prst="roundRect">
            <a:avLst>
              <a:gd name="adj" fmla="val 11073"/>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472;p17">
            <a:extLst>
              <a:ext uri="{FF2B5EF4-FFF2-40B4-BE49-F238E27FC236}">
                <a16:creationId xmlns:a16="http://schemas.microsoft.com/office/drawing/2014/main" id="{5D996C25-C7BF-5094-A492-B31E1D42246D}"/>
              </a:ext>
            </a:extLst>
          </p:cNvPr>
          <p:cNvSpPr txBox="1"/>
          <p:nvPr/>
        </p:nvSpPr>
        <p:spPr>
          <a:xfrm>
            <a:off x="2559232" y="4698724"/>
            <a:ext cx="5855753" cy="332399"/>
          </a:xfrm>
          <a:prstGeom prst="rect">
            <a:avLst/>
          </a:prstGeom>
          <a:noFill/>
          <a:ln>
            <a:noFill/>
          </a:ln>
        </p:spPr>
        <p:txBody>
          <a:bodyPr spcFirstLastPara="1" wrap="square" lIns="0" tIns="0" rIns="0" bIns="0" anchor="t" anchorCtr="0">
            <a:spAutoFit/>
          </a:bodyPr>
          <a:lstStyle/>
          <a:p>
            <a:pPr marL="0" marR="0" lvl="0" indent="0" rtl="0">
              <a:lnSpc>
                <a:spcPct val="120000"/>
              </a:lnSpc>
              <a:spcBef>
                <a:spcPts val="0"/>
              </a:spcBef>
              <a:spcAft>
                <a:spcPts val="0"/>
              </a:spcAft>
              <a:buNone/>
            </a:pPr>
            <a:r>
              <a:rPr lang="en-US" b="1" i="0" u="none" strike="noStrike" cap="none" dirty="0">
                <a:solidFill>
                  <a:srgbClr val="FFFFFF"/>
                </a:solidFill>
                <a:latin typeface="Aeonik" panose="02010503030300000000" charset="0"/>
                <a:ea typeface="Cuprum" panose="00000500000000000000"/>
                <a:cs typeface="Aeonik" panose="02010503030300000000" charset="0"/>
                <a:sym typeface="Cuprum" panose="00000500000000000000"/>
              </a:rPr>
              <a:t>Engaging User Interface</a:t>
            </a:r>
          </a:p>
        </p:txBody>
      </p:sp>
      <p:sp>
        <p:nvSpPr>
          <p:cNvPr id="7" name="Google Shape;472;p17">
            <a:extLst>
              <a:ext uri="{FF2B5EF4-FFF2-40B4-BE49-F238E27FC236}">
                <a16:creationId xmlns:a16="http://schemas.microsoft.com/office/drawing/2014/main" id="{FF28BA48-E224-1E02-17CD-9D9FC878BB73}"/>
              </a:ext>
            </a:extLst>
          </p:cNvPr>
          <p:cNvSpPr txBox="1"/>
          <p:nvPr/>
        </p:nvSpPr>
        <p:spPr>
          <a:xfrm>
            <a:off x="2559231" y="5156989"/>
            <a:ext cx="8669943" cy="517065"/>
          </a:xfrm>
          <a:prstGeom prst="rect">
            <a:avLst/>
          </a:prstGeom>
          <a:noFill/>
          <a:ln>
            <a:noFill/>
          </a:ln>
        </p:spPr>
        <p:txBody>
          <a:bodyPr spcFirstLastPara="1" wrap="square" lIns="0" tIns="0" rIns="0" bIns="0" anchor="t" anchorCtr="0">
            <a:spAutoFit/>
          </a:bodyPr>
          <a:lstStyle/>
          <a:p>
            <a:pPr marL="0" marR="0" lvl="0" indent="0" rtl="0">
              <a:lnSpc>
                <a:spcPct val="120000"/>
              </a:lnSpc>
              <a:spcBef>
                <a:spcPts val="0"/>
              </a:spcBef>
              <a:spcAft>
                <a:spcPts val="0"/>
              </a:spcAft>
              <a:buNone/>
            </a:pPr>
            <a:r>
              <a:rPr lang="en-US" sz="1400" b="0" i="0" u="none" strike="noStrike" cap="none" dirty="0">
                <a:solidFill>
                  <a:srgbClr val="FFFFFF"/>
                </a:solidFill>
                <a:latin typeface="Aeonik" panose="02010503030300000000" charset="0"/>
                <a:ea typeface="Cuprum" panose="00000500000000000000"/>
                <a:cs typeface="Aeonik" panose="02010503030300000000" charset="0"/>
                <a:sym typeface="Cuprum" panose="00000500000000000000"/>
              </a:rPr>
              <a:t>React Native bridges UI components and native Java code for simplicity. Streamlined UI design enhances user interaction and retention, keeping the app on screens longer.</a:t>
            </a:r>
          </a:p>
        </p:txBody>
      </p:sp>
      <p:pic>
        <p:nvPicPr>
          <p:cNvPr id="29" name="Graphic 28">
            <a:extLst>
              <a:ext uri="{FF2B5EF4-FFF2-40B4-BE49-F238E27FC236}">
                <a16:creationId xmlns:a16="http://schemas.microsoft.com/office/drawing/2014/main" id="{704360FF-5CD1-3956-2C26-73AB99D5C7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4725" y="2074319"/>
            <a:ext cx="657106" cy="657106"/>
          </a:xfrm>
          <a:prstGeom prst="rect">
            <a:avLst/>
          </a:prstGeom>
        </p:spPr>
      </p:pic>
      <p:pic>
        <p:nvPicPr>
          <p:cNvPr id="32" name="Graphic 31">
            <a:extLst>
              <a:ext uri="{FF2B5EF4-FFF2-40B4-BE49-F238E27FC236}">
                <a16:creationId xmlns:a16="http://schemas.microsoft.com/office/drawing/2014/main" id="{08822902-E015-D7B3-B296-698B55B3A9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73216" y="3522176"/>
            <a:ext cx="560124" cy="560124"/>
          </a:xfrm>
          <a:prstGeom prst="rect">
            <a:avLst/>
          </a:prstGeom>
        </p:spPr>
      </p:pic>
      <p:pic>
        <p:nvPicPr>
          <p:cNvPr id="38" name="Graphic 37">
            <a:extLst>
              <a:ext uri="{FF2B5EF4-FFF2-40B4-BE49-F238E27FC236}">
                <a16:creationId xmlns:a16="http://schemas.microsoft.com/office/drawing/2014/main" id="{ECF37DEC-2927-4CFB-31EC-1E979BEF33A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5769" y="4925393"/>
            <a:ext cx="595018" cy="595018"/>
          </a:xfrm>
          <a:prstGeom prst="rect">
            <a:avLst/>
          </a:prstGeom>
        </p:spPr>
      </p:pic>
      <p:grpSp>
        <p:nvGrpSpPr>
          <p:cNvPr id="39" name="Group 38">
            <a:extLst>
              <a:ext uri="{FF2B5EF4-FFF2-40B4-BE49-F238E27FC236}">
                <a16:creationId xmlns:a16="http://schemas.microsoft.com/office/drawing/2014/main" id="{D517E38E-C535-5828-D6FC-CA903A99FEA4}"/>
              </a:ext>
            </a:extLst>
          </p:cNvPr>
          <p:cNvGrpSpPr/>
          <p:nvPr/>
        </p:nvGrpSpPr>
        <p:grpSpPr>
          <a:xfrm>
            <a:off x="1" y="6170064"/>
            <a:ext cx="12192000" cy="687936"/>
            <a:chOff x="1" y="6170064"/>
            <a:chExt cx="12192000" cy="687936"/>
          </a:xfrm>
        </p:grpSpPr>
        <p:sp>
          <p:nvSpPr>
            <p:cNvPr id="40" name="Rectangle 39">
              <a:extLst>
                <a:ext uri="{FF2B5EF4-FFF2-40B4-BE49-F238E27FC236}">
                  <a16:creationId xmlns:a16="http://schemas.microsoft.com/office/drawing/2014/main" id="{ADD5321B-67B5-0E18-6FBB-384BD95E37DA}"/>
                </a:ext>
              </a:extLst>
            </p:cNvPr>
            <p:cNvSpPr/>
            <p:nvPr/>
          </p:nvSpPr>
          <p:spPr>
            <a:xfrm>
              <a:off x="1" y="6170064"/>
              <a:ext cx="12192000" cy="687936"/>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E80DCAD4-5CDD-BEE8-7E64-B6A586AE1134}"/>
                </a:ext>
              </a:extLst>
            </p:cNvPr>
            <p:cNvGrpSpPr/>
            <p:nvPr/>
          </p:nvGrpSpPr>
          <p:grpSpPr>
            <a:xfrm>
              <a:off x="246311" y="6333666"/>
              <a:ext cx="11699379" cy="402861"/>
              <a:chOff x="209146" y="6333666"/>
              <a:chExt cx="11699379" cy="402861"/>
            </a:xfrm>
          </p:grpSpPr>
          <p:sp>
            <p:nvSpPr>
              <p:cNvPr id="42" name="Text Box 9">
                <a:extLst>
                  <a:ext uri="{FF2B5EF4-FFF2-40B4-BE49-F238E27FC236}">
                    <a16:creationId xmlns:a16="http://schemas.microsoft.com/office/drawing/2014/main" id="{A679CC82-B997-C68F-C328-B1CC0C2C7E10}"/>
                  </a:ext>
                </a:extLst>
              </p:cNvPr>
              <p:cNvSpPr txBox="1"/>
              <p:nvPr/>
            </p:nvSpPr>
            <p:spPr>
              <a:xfrm>
                <a:off x="209146" y="6350430"/>
                <a:ext cx="944536" cy="369332"/>
              </a:xfrm>
              <a:prstGeom prst="rect">
                <a:avLst/>
              </a:prstGeom>
              <a:noFill/>
              <a:ln w="9525">
                <a:noFill/>
              </a:ln>
            </p:spPr>
            <p:txBody>
              <a:bodyPr wrap="square" anchor="t" anchorCtr="0">
                <a:spAutoFit/>
              </a:bodyPr>
              <a:ls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a:lstStyle>
              <a:p>
                <a:r>
                  <a:rPr lang="en-US" altLang="zh-CN" b="1" dirty="0">
                    <a:latin typeface="Calibri" panose="020F0502020204030204" charset="0"/>
                  </a:rPr>
                  <a:t>Source:</a:t>
                </a:r>
              </a:p>
            </p:txBody>
          </p:sp>
          <p:sp>
            <p:nvSpPr>
              <p:cNvPr id="43" name="Text Box 10">
                <a:extLst>
                  <a:ext uri="{FF2B5EF4-FFF2-40B4-BE49-F238E27FC236}">
                    <a16:creationId xmlns:a16="http://schemas.microsoft.com/office/drawing/2014/main" id="{AC909F30-280D-48EB-874D-2FC285F14E96}"/>
                  </a:ext>
                </a:extLst>
              </p:cNvPr>
              <p:cNvSpPr txBox="1"/>
              <p:nvPr/>
            </p:nvSpPr>
            <p:spPr>
              <a:xfrm>
                <a:off x="957124" y="6333666"/>
                <a:ext cx="8519603" cy="402861"/>
              </a:xfrm>
              <a:prstGeom prst="rect">
                <a:avLst/>
              </a:prstGeom>
              <a:noFill/>
              <a:ln w="9525">
                <a:noFill/>
              </a:ln>
            </p:spPr>
            <p:txBody>
              <a:bodyPr wrap="square" anchor="t" anchorCtr="0">
                <a:spAutoFit/>
              </a:bodyPr>
              <a:ls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a:lstStyle>
              <a:p>
                <a:pPr>
                  <a:lnSpc>
                    <a:spcPct val="120000"/>
                  </a:lnSpc>
                </a:pPr>
                <a:r>
                  <a:rPr lang="en-US" altLang="zh-CN" dirty="0">
                    <a:solidFill>
                      <a:srgbClr val="002060"/>
                    </a:solidFill>
                    <a:latin typeface="Calibri" panose="020F0502020204030204" charset="0"/>
                    <a:sym typeface="SimSun" panose="02010600030101010101" pitchFamily="2" charset="-122"/>
                    <a:hlinkClick r:id="rId9"/>
                  </a:rPr>
                  <a:t>https://www.weblineindia.com/blog/react-native-for-mobile-app-development/</a:t>
                </a:r>
                <a:endParaRPr lang="en-US" altLang="zh-CN" dirty="0">
                  <a:solidFill>
                    <a:srgbClr val="002060"/>
                  </a:solidFill>
                  <a:latin typeface="Calibri" panose="020F0502020204030204" charset="0"/>
                  <a:sym typeface="SimSun" panose="02010600030101010101" pitchFamily="2" charset="-122"/>
                </a:endParaRPr>
              </a:p>
            </p:txBody>
          </p:sp>
          <p:pic>
            <p:nvPicPr>
              <p:cNvPr id="44" name="Picture 43" descr="Group 410">
                <a:extLst>
                  <a:ext uri="{FF2B5EF4-FFF2-40B4-BE49-F238E27FC236}">
                    <a16:creationId xmlns:a16="http://schemas.microsoft.com/office/drawing/2014/main" id="{25167A8A-8EA4-36A8-DA03-877498A08B31}"/>
                  </a:ext>
                </a:extLst>
              </p:cNvPr>
              <p:cNvPicPr>
                <a:picLocks noChangeAspect="1"/>
              </p:cNvPicPr>
              <p:nvPr/>
            </p:nvPicPr>
            <p:blipFill>
              <a:blip r:embed="rId10"/>
              <a:stretch>
                <a:fillRect/>
              </a:stretch>
            </p:blipFill>
            <p:spPr>
              <a:xfrm>
                <a:off x="9673285" y="6342635"/>
                <a:ext cx="2235240" cy="354339"/>
              </a:xfrm>
              <a:prstGeom prst="rect">
                <a:avLst/>
              </a:prstGeom>
              <a:noFill/>
              <a:ln w="9525">
                <a:noFill/>
              </a:ln>
            </p:spPr>
          </p:pic>
        </p:grpSp>
      </p:grpSp>
    </p:spTree>
    <p:extLst>
      <p:ext uri="{BB962C8B-B14F-4D97-AF65-F5344CB8AC3E}">
        <p14:creationId xmlns:p14="http://schemas.microsoft.com/office/powerpoint/2010/main" val="1284391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Google Shape;447;p17">
            <a:extLst>
              <a:ext uri="{FF2B5EF4-FFF2-40B4-BE49-F238E27FC236}">
                <a16:creationId xmlns:a16="http://schemas.microsoft.com/office/drawing/2014/main" id="{07C467DF-9F43-2E45-7110-01922B89DE77}"/>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2"/>
            <a:stretch>
              <a:fillRect t="-75855" b="-75855"/>
            </a:stretch>
          </a:blipFill>
          <a:ln>
            <a:noFill/>
          </a:ln>
        </p:spPr>
        <p:txBody>
          <a:bodyPr/>
          <a:lstStyle/>
          <a:p>
            <a:endParaRPr lang="en-US" sz="2000" b="1" dirty="0"/>
          </a:p>
        </p:txBody>
      </p:sp>
      <p:sp>
        <p:nvSpPr>
          <p:cNvPr id="11" name="Google Shape;472;p17">
            <a:extLst>
              <a:ext uri="{FF2B5EF4-FFF2-40B4-BE49-F238E27FC236}">
                <a16:creationId xmlns:a16="http://schemas.microsoft.com/office/drawing/2014/main" id="{32FD3A6E-8C34-6C8D-73CA-A672F8F31C4B}"/>
              </a:ext>
            </a:extLst>
          </p:cNvPr>
          <p:cNvSpPr txBox="1"/>
          <p:nvPr/>
        </p:nvSpPr>
        <p:spPr>
          <a:xfrm>
            <a:off x="838199" y="483082"/>
            <a:ext cx="10390975" cy="984885"/>
          </a:xfrm>
          <a:prstGeom prst="rect">
            <a:avLst/>
          </a:prstGeom>
          <a:noFill/>
          <a:ln>
            <a:noFill/>
          </a:ln>
        </p:spPr>
        <p:txBody>
          <a:bodyPr spcFirstLastPara="1" wrap="square" lIns="0" tIns="0" rIns="0" bIns="0" anchor="t" anchorCtr="0">
            <a:spAutoFit/>
          </a:bodyPr>
          <a:lstStyle/>
          <a:p>
            <a:pPr marL="0" marR="0" lvl="0" indent="0" rtl="0">
              <a:spcBef>
                <a:spcPts val="0"/>
              </a:spcBef>
              <a:spcAft>
                <a:spcPts val="0"/>
              </a:spcAft>
              <a:buNone/>
            </a:pPr>
            <a:r>
              <a:rPr lang="en-US" sz="3200" b="0" i="0" u="none" strike="noStrike" cap="none" dirty="0">
                <a:solidFill>
                  <a:srgbClr val="FFFFFF"/>
                </a:solidFill>
                <a:latin typeface="Aeonik Medium" panose="02010503030300000000" pitchFamily="50" charset="0"/>
                <a:ea typeface="Cuprum" panose="00000500000000000000"/>
                <a:cs typeface="Aeonik" panose="02010503030300000000" charset="0"/>
                <a:sym typeface="Cuprum" panose="00000500000000000000"/>
              </a:rPr>
              <a:t>Business Benefits of React Native for Mobile App Development</a:t>
            </a:r>
          </a:p>
        </p:txBody>
      </p:sp>
      <p:sp>
        <p:nvSpPr>
          <p:cNvPr id="13" name="Rectangle: Rounded Corners 12">
            <a:extLst>
              <a:ext uri="{FF2B5EF4-FFF2-40B4-BE49-F238E27FC236}">
                <a16:creationId xmlns:a16="http://schemas.microsoft.com/office/drawing/2014/main" id="{F32D2592-E1D4-16BD-2DDE-1FCA8F02CD2F}"/>
              </a:ext>
            </a:extLst>
          </p:cNvPr>
          <p:cNvSpPr/>
          <p:nvPr/>
        </p:nvSpPr>
        <p:spPr>
          <a:xfrm>
            <a:off x="2264635" y="1795715"/>
            <a:ext cx="9089163" cy="1492538"/>
          </a:xfrm>
          <a:prstGeom prst="roundRect">
            <a:avLst>
              <a:gd name="adj" fmla="val 11073"/>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CFCF6A5-6DA5-8AA4-6EFD-8F650708364A}"/>
              </a:ext>
            </a:extLst>
          </p:cNvPr>
          <p:cNvSpPr/>
          <p:nvPr/>
        </p:nvSpPr>
        <p:spPr>
          <a:xfrm>
            <a:off x="838199" y="1777199"/>
            <a:ext cx="1225296" cy="1511054"/>
          </a:xfrm>
          <a:prstGeom prst="roundRect">
            <a:avLst>
              <a:gd name="adj" fmla="val 11073"/>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oogle Shape;472;p17">
            <a:extLst>
              <a:ext uri="{FF2B5EF4-FFF2-40B4-BE49-F238E27FC236}">
                <a16:creationId xmlns:a16="http://schemas.microsoft.com/office/drawing/2014/main" id="{30C66F77-EFF9-3553-45AC-CD9609187827}"/>
              </a:ext>
            </a:extLst>
          </p:cNvPr>
          <p:cNvSpPr txBox="1"/>
          <p:nvPr/>
        </p:nvSpPr>
        <p:spPr>
          <a:xfrm>
            <a:off x="2559232" y="1874172"/>
            <a:ext cx="5855753" cy="332399"/>
          </a:xfrm>
          <a:prstGeom prst="rect">
            <a:avLst/>
          </a:prstGeom>
          <a:noFill/>
          <a:ln>
            <a:noFill/>
          </a:ln>
        </p:spPr>
        <p:txBody>
          <a:bodyPr spcFirstLastPara="1" wrap="square" lIns="0" tIns="0" rIns="0" bIns="0" anchor="t" anchorCtr="0">
            <a:spAutoFit/>
          </a:bodyPr>
          <a:lstStyle/>
          <a:p>
            <a:pPr marL="0" marR="0" lvl="0" indent="0" rtl="0">
              <a:lnSpc>
                <a:spcPct val="120000"/>
              </a:lnSpc>
              <a:spcBef>
                <a:spcPts val="0"/>
              </a:spcBef>
              <a:spcAft>
                <a:spcPts val="0"/>
              </a:spcAft>
              <a:buNone/>
            </a:pPr>
            <a:r>
              <a:rPr lang="en-US" b="1" i="0" u="none" strike="noStrike" cap="none" dirty="0">
                <a:solidFill>
                  <a:srgbClr val="FFFFFF"/>
                </a:solidFill>
                <a:latin typeface="Aeonik" panose="02010503030300000000" charset="0"/>
                <a:ea typeface="Cuprum" panose="00000500000000000000"/>
                <a:cs typeface="Aeonik" panose="02010503030300000000" charset="0"/>
                <a:sym typeface="Cuprum" panose="00000500000000000000"/>
              </a:rPr>
              <a:t>Creates Quick and Strong Applications</a:t>
            </a:r>
          </a:p>
        </p:txBody>
      </p:sp>
      <p:sp>
        <p:nvSpPr>
          <p:cNvPr id="28" name="Google Shape;472;p17">
            <a:extLst>
              <a:ext uri="{FF2B5EF4-FFF2-40B4-BE49-F238E27FC236}">
                <a16:creationId xmlns:a16="http://schemas.microsoft.com/office/drawing/2014/main" id="{14FFEE4B-E12E-5E58-E264-8219019278D2}"/>
              </a:ext>
            </a:extLst>
          </p:cNvPr>
          <p:cNvSpPr txBox="1"/>
          <p:nvPr/>
        </p:nvSpPr>
        <p:spPr>
          <a:xfrm>
            <a:off x="2559231" y="2332437"/>
            <a:ext cx="8669943" cy="775597"/>
          </a:xfrm>
          <a:prstGeom prst="rect">
            <a:avLst/>
          </a:prstGeom>
          <a:noFill/>
          <a:ln>
            <a:noFill/>
          </a:ln>
        </p:spPr>
        <p:txBody>
          <a:bodyPr spcFirstLastPara="1" wrap="square" lIns="0" tIns="0" rIns="0" bIns="0" anchor="t" anchorCtr="0">
            <a:spAutoFit/>
          </a:bodyPr>
          <a:lstStyle/>
          <a:p>
            <a:pPr marL="0" marR="0" lvl="0" indent="0" rtl="0">
              <a:lnSpc>
                <a:spcPct val="120000"/>
              </a:lnSpc>
              <a:spcBef>
                <a:spcPts val="0"/>
              </a:spcBef>
              <a:spcAft>
                <a:spcPts val="0"/>
              </a:spcAft>
              <a:buNone/>
            </a:pPr>
            <a:r>
              <a:rPr lang="en-US" sz="1400" b="0" i="0" u="none" strike="noStrike" cap="none" dirty="0">
                <a:solidFill>
                  <a:srgbClr val="FFFFFF"/>
                </a:solidFill>
                <a:latin typeface="Aeonik" panose="02010503030300000000" charset="0"/>
                <a:ea typeface="Cuprum" panose="00000500000000000000"/>
                <a:cs typeface="Aeonik" panose="02010503030300000000" charset="0"/>
                <a:sym typeface="Cuprum" panose="00000500000000000000"/>
              </a:rPr>
              <a:t>In the fast-paced tech era, mobile apps need to meet user demands for speed and responsiveness. React Native offers cross-platform development with enhanced frameworks, utilizing OS-native APIs for improved app performance.</a:t>
            </a:r>
          </a:p>
        </p:txBody>
      </p:sp>
      <p:sp>
        <p:nvSpPr>
          <p:cNvPr id="30" name="Rectangle: Rounded Corners 29">
            <a:extLst>
              <a:ext uri="{FF2B5EF4-FFF2-40B4-BE49-F238E27FC236}">
                <a16:creationId xmlns:a16="http://schemas.microsoft.com/office/drawing/2014/main" id="{F205C1BA-AC35-D80D-65E2-02C8365FC9C4}"/>
              </a:ext>
            </a:extLst>
          </p:cNvPr>
          <p:cNvSpPr/>
          <p:nvPr/>
        </p:nvSpPr>
        <p:spPr>
          <a:xfrm>
            <a:off x="838199" y="3569747"/>
            <a:ext cx="1225296" cy="1222049"/>
          </a:xfrm>
          <a:prstGeom prst="roundRect">
            <a:avLst>
              <a:gd name="adj" fmla="val 11073"/>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9587234E-EBBD-EF61-A53E-7524B2366D37}"/>
              </a:ext>
            </a:extLst>
          </p:cNvPr>
          <p:cNvSpPr/>
          <p:nvPr/>
        </p:nvSpPr>
        <p:spPr>
          <a:xfrm>
            <a:off x="2264635" y="3569747"/>
            <a:ext cx="9089163" cy="1222049"/>
          </a:xfrm>
          <a:prstGeom prst="roundRect">
            <a:avLst>
              <a:gd name="adj" fmla="val 11073"/>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472;p17">
            <a:extLst>
              <a:ext uri="{FF2B5EF4-FFF2-40B4-BE49-F238E27FC236}">
                <a16:creationId xmlns:a16="http://schemas.microsoft.com/office/drawing/2014/main" id="{E5164535-D5F6-439E-5C65-D78082D614A6}"/>
              </a:ext>
            </a:extLst>
          </p:cNvPr>
          <p:cNvSpPr txBox="1"/>
          <p:nvPr/>
        </p:nvSpPr>
        <p:spPr>
          <a:xfrm>
            <a:off x="2559231" y="3648204"/>
            <a:ext cx="5099917" cy="332399"/>
          </a:xfrm>
          <a:prstGeom prst="rect">
            <a:avLst/>
          </a:prstGeom>
          <a:noFill/>
          <a:ln>
            <a:noFill/>
          </a:ln>
        </p:spPr>
        <p:txBody>
          <a:bodyPr spcFirstLastPara="1" wrap="square" lIns="0" tIns="0" rIns="0" bIns="0" anchor="t" anchorCtr="0">
            <a:spAutoFit/>
          </a:bodyPr>
          <a:lstStyle/>
          <a:p>
            <a:pPr marL="0" marR="0" lvl="0" indent="0" rtl="0">
              <a:lnSpc>
                <a:spcPct val="120000"/>
              </a:lnSpc>
              <a:spcBef>
                <a:spcPts val="0"/>
              </a:spcBef>
              <a:spcAft>
                <a:spcPts val="0"/>
              </a:spcAft>
              <a:buNone/>
            </a:pPr>
            <a:r>
              <a:rPr lang="en-US" b="1" i="0" u="none" strike="noStrike" cap="none" dirty="0">
                <a:solidFill>
                  <a:srgbClr val="FFFFFF"/>
                </a:solidFill>
                <a:latin typeface="Aeonik" panose="02010503030300000000" charset="0"/>
                <a:ea typeface="Cuprum" panose="00000500000000000000"/>
                <a:cs typeface="Aeonik" panose="02010503030300000000" charset="0"/>
                <a:sym typeface="Cuprum" panose="00000500000000000000"/>
              </a:rPr>
              <a:t>Third-party Plugins and Extensions</a:t>
            </a:r>
          </a:p>
        </p:txBody>
      </p:sp>
      <p:sp>
        <p:nvSpPr>
          <p:cNvPr id="35" name="Google Shape;472;p17">
            <a:extLst>
              <a:ext uri="{FF2B5EF4-FFF2-40B4-BE49-F238E27FC236}">
                <a16:creationId xmlns:a16="http://schemas.microsoft.com/office/drawing/2014/main" id="{387E0601-81D7-C7CF-B910-592D659DE388}"/>
              </a:ext>
            </a:extLst>
          </p:cNvPr>
          <p:cNvSpPr txBox="1"/>
          <p:nvPr/>
        </p:nvSpPr>
        <p:spPr>
          <a:xfrm>
            <a:off x="2559231" y="4106469"/>
            <a:ext cx="8669943" cy="517065"/>
          </a:xfrm>
          <a:prstGeom prst="rect">
            <a:avLst/>
          </a:prstGeom>
          <a:noFill/>
          <a:ln>
            <a:noFill/>
          </a:ln>
        </p:spPr>
        <p:txBody>
          <a:bodyPr spcFirstLastPara="1" wrap="square" lIns="0" tIns="0" rIns="0" bIns="0" anchor="t" anchorCtr="0">
            <a:spAutoFit/>
          </a:bodyPr>
          <a:lstStyle/>
          <a:p>
            <a:pPr marL="0" marR="0" lvl="0" indent="0" rtl="0">
              <a:lnSpc>
                <a:spcPct val="120000"/>
              </a:lnSpc>
              <a:spcBef>
                <a:spcPts val="0"/>
              </a:spcBef>
              <a:spcAft>
                <a:spcPts val="0"/>
              </a:spcAft>
              <a:buNone/>
            </a:pPr>
            <a:r>
              <a:rPr lang="en-US" sz="1400" b="0" i="0" u="none" strike="noStrike" cap="none" dirty="0">
                <a:solidFill>
                  <a:srgbClr val="FFFFFF"/>
                </a:solidFill>
                <a:latin typeface="Aeonik" panose="02010503030300000000" charset="0"/>
                <a:ea typeface="Cuprum" panose="00000500000000000000"/>
                <a:cs typeface="Aeonik" panose="02010503030300000000" charset="0"/>
                <a:sym typeface="Cuprum" panose="00000500000000000000"/>
              </a:rPr>
              <a:t>React Native accelerates app development with effortless third-party plugin integration, supporting native modules, UI components, and NPM, including Swift and Objective-C integration.</a:t>
            </a:r>
          </a:p>
        </p:txBody>
      </p:sp>
      <p:grpSp>
        <p:nvGrpSpPr>
          <p:cNvPr id="39" name="Group 38">
            <a:extLst>
              <a:ext uri="{FF2B5EF4-FFF2-40B4-BE49-F238E27FC236}">
                <a16:creationId xmlns:a16="http://schemas.microsoft.com/office/drawing/2014/main" id="{D517E38E-C535-5828-D6FC-CA903A99FEA4}"/>
              </a:ext>
            </a:extLst>
          </p:cNvPr>
          <p:cNvGrpSpPr/>
          <p:nvPr/>
        </p:nvGrpSpPr>
        <p:grpSpPr>
          <a:xfrm>
            <a:off x="1" y="6170064"/>
            <a:ext cx="12192000" cy="687936"/>
            <a:chOff x="1" y="6170064"/>
            <a:chExt cx="12192000" cy="687936"/>
          </a:xfrm>
        </p:grpSpPr>
        <p:sp>
          <p:nvSpPr>
            <p:cNvPr id="40" name="Rectangle 39">
              <a:extLst>
                <a:ext uri="{FF2B5EF4-FFF2-40B4-BE49-F238E27FC236}">
                  <a16:creationId xmlns:a16="http://schemas.microsoft.com/office/drawing/2014/main" id="{ADD5321B-67B5-0E18-6FBB-384BD95E37DA}"/>
                </a:ext>
              </a:extLst>
            </p:cNvPr>
            <p:cNvSpPr/>
            <p:nvPr/>
          </p:nvSpPr>
          <p:spPr>
            <a:xfrm>
              <a:off x="1" y="6170064"/>
              <a:ext cx="12192000" cy="687936"/>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E80DCAD4-5CDD-BEE8-7E64-B6A586AE1134}"/>
                </a:ext>
              </a:extLst>
            </p:cNvPr>
            <p:cNvGrpSpPr/>
            <p:nvPr/>
          </p:nvGrpSpPr>
          <p:grpSpPr>
            <a:xfrm>
              <a:off x="246311" y="6333666"/>
              <a:ext cx="11699379" cy="402861"/>
              <a:chOff x="209146" y="6333666"/>
              <a:chExt cx="11699379" cy="402861"/>
            </a:xfrm>
          </p:grpSpPr>
          <p:sp>
            <p:nvSpPr>
              <p:cNvPr id="42" name="Text Box 9">
                <a:extLst>
                  <a:ext uri="{FF2B5EF4-FFF2-40B4-BE49-F238E27FC236}">
                    <a16:creationId xmlns:a16="http://schemas.microsoft.com/office/drawing/2014/main" id="{A679CC82-B997-C68F-C328-B1CC0C2C7E10}"/>
                  </a:ext>
                </a:extLst>
              </p:cNvPr>
              <p:cNvSpPr txBox="1"/>
              <p:nvPr/>
            </p:nvSpPr>
            <p:spPr>
              <a:xfrm>
                <a:off x="209146" y="6350430"/>
                <a:ext cx="944536" cy="369332"/>
              </a:xfrm>
              <a:prstGeom prst="rect">
                <a:avLst/>
              </a:prstGeom>
              <a:noFill/>
              <a:ln w="9525">
                <a:noFill/>
              </a:ln>
            </p:spPr>
            <p:txBody>
              <a:bodyPr wrap="square" anchor="t" anchorCtr="0">
                <a:spAutoFit/>
              </a:bodyPr>
              <a:ls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a:lstStyle>
              <a:p>
                <a:r>
                  <a:rPr lang="en-US" altLang="zh-CN" b="1" dirty="0">
                    <a:latin typeface="Calibri" panose="020F0502020204030204" charset="0"/>
                  </a:rPr>
                  <a:t>Source:</a:t>
                </a:r>
              </a:p>
            </p:txBody>
          </p:sp>
          <p:sp>
            <p:nvSpPr>
              <p:cNvPr id="43" name="Text Box 10">
                <a:extLst>
                  <a:ext uri="{FF2B5EF4-FFF2-40B4-BE49-F238E27FC236}">
                    <a16:creationId xmlns:a16="http://schemas.microsoft.com/office/drawing/2014/main" id="{AC909F30-280D-48EB-874D-2FC285F14E96}"/>
                  </a:ext>
                </a:extLst>
              </p:cNvPr>
              <p:cNvSpPr txBox="1"/>
              <p:nvPr/>
            </p:nvSpPr>
            <p:spPr>
              <a:xfrm>
                <a:off x="957124" y="6333666"/>
                <a:ext cx="8519603" cy="402861"/>
              </a:xfrm>
              <a:prstGeom prst="rect">
                <a:avLst/>
              </a:prstGeom>
              <a:noFill/>
              <a:ln w="9525">
                <a:noFill/>
              </a:ln>
            </p:spPr>
            <p:txBody>
              <a:bodyPr wrap="square" anchor="t" anchorCtr="0">
                <a:spAutoFit/>
              </a:bodyPr>
              <a:ls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a:lstStyle>
              <a:p>
                <a:pPr>
                  <a:lnSpc>
                    <a:spcPct val="120000"/>
                  </a:lnSpc>
                </a:pPr>
                <a:r>
                  <a:rPr lang="en-US" altLang="zh-CN" dirty="0">
                    <a:solidFill>
                      <a:srgbClr val="002060"/>
                    </a:solidFill>
                    <a:latin typeface="Calibri" panose="020F0502020204030204" charset="0"/>
                    <a:sym typeface="SimSun" panose="02010600030101010101" pitchFamily="2" charset="-122"/>
                    <a:hlinkClick r:id="rId3"/>
                  </a:rPr>
                  <a:t>https://www.weblineindia.com/blog/react-native-for-mobile-app-development/</a:t>
                </a:r>
                <a:endParaRPr lang="en-US" altLang="zh-CN" dirty="0">
                  <a:solidFill>
                    <a:srgbClr val="002060"/>
                  </a:solidFill>
                  <a:latin typeface="Calibri" panose="020F0502020204030204" charset="0"/>
                  <a:sym typeface="SimSun" panose="02010600030101010101" pitchFamily="2" charset="-122"/>
                </a:endParaRPr>
              </a:p>
            </p:txBody>
          </p:sp>
          <p:pic>
            <p:nvPicPr>
              <p:cNvPr id="44" name="Picture 43" descr="Group 410">
                <a:extLst>
                  <a:ext uri="{FF2B5EF4-FFF2-40B4-BE49-F238E27FC236}">
                    <a16:creationId xmlns:a16="http://schemas.microsoft.com/office/drawing/2014/main" id="{25167A8A-8EA4-36A8-DA03-877498A08B31}"/>
                  </a:ext>
                </a:extLst>
              </p:cNvPr>
              <p:cNvPicPr>
                <a:picLocks noChangeAspect="1"/>
              </p:cNvPicPr>
              <p:nvPr/>
            </p:nvPicPr>
            <p:blipFill>
              <a:blip r:embed="rId4"/>
              <a:stretch>
                <a:fillRect/>
              </a:stretch>
            </p:blipFill>
            <p:spPr>
              <a:xfrm>
                <a:off x="9673285" y="6342635"/>
                <a:ext cx="2235240" cy="354339"/>
              </a:xfrm>
              <a:prstGeom prst="rect">
                <a:avLst/>
              </a:prstGeom>
              <a:noFill/>
              <a:ln w="9525">
                <a:noFill/>
              </a:ln>
            </p:spPr>
          </p:pic>
        </p:grpSp>
      </p:grpSp>
      <p:pic>
        <p:nvPicPr>
          <p:cNvPr id="9" name="Graphic 8">
            <a:extLst>
              <a:ext uri="{FF2B5EF4-FFF2-40B4-BE49-F238E27FC236}">
                <a16:creationId xmlns:a16="http://schemas.microsoft.com/office/drawing/2014/main" id="{74BD023E-188E-7510-43BB-25DBD34FEA1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9343" y="2122950"/>
            <a:ext cx="803006" cy="803006"/>
          </a:xfrm>
          <a:prstGeom prst="rect">
            <a:avLst/>
          </a:prstGeom>
        </p:spPr>
      </p:pic>
      <p:pic>
        <p:nvPicPr>
          <p:cNvPr id="12" name="Graphic 11">
            <a:extLst>
              <a:ext uri="{FF2B5EF4-FFF2-40B4-BE49-F238E27FC236}">
                <a16:creationId xmlns:a16="http://schemas.microsoft.com/office/drawing/2014/main" id="{90D419FF-BAA5-B2B6-C6FA-7B38703CC46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0831" y="3880755"/>
            <a:ext cx="600031" cy="600031"/>
          </a:xfrm>
          <a:prstGeom prst="rect">
            <a:avLst/>
          </a:prstGeom>
        </p:spPr>
      </p:pic>
    </p:spTree>
    <p:extLst>
      <p:ext uri="{BB962C8B-B14F-4D97-AF65-F5344CB8AC3E}">
        <p14:creationId xmlns:p14="http://schemas.microsoft.com/office/powerpoint/2010/main" val="4052130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Google Shape;447;p17">
            <a:extLst>
              <a:ext uri="{FF2B5EF4-FFF2-40B4-BE49-F238E27FC236}">
                <a16:creationId xmlns:a16="http://schemas.microsoft.com/office/drawing/2014/main" id="{07C467DF-9F43-2E45-7110-01922B89DE77}"/>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2"/>
            <a:stretch>
              <a:fillRect t="-75855" b="-75855"/>
            </a:stretch>
          </a:blipFill>
          <a:ln>
            <a:noFill/>
          </a:ln>
        </p:spPr>
        <p:txBody>
          <a:bodyPr/>
          <a:lstStyle/>
          <a:p>
            <a:endParaRPr lang="en-US" sz="2000" b="1" dirty="0"/>
          </a:p>
        </p:txBody>
      </p:sp>
      <p:sp>
        <p:nvSpPr>
          <p:cNvPr id="11" name="Google Shape;472;p17">
            <a:extLst>
              <a:ext uri="{FF2B5EF4-FFF2-40B4-BE49-F238E27FC236}">
                <a16:creationId xmlns:a16="http://schemas.microsoft.com/office/drawing/2014/main" id="{32FD3A6E-8C34-6C8D-73CA-A672F8F31C4B}"/>
              </a:ext>
            </a:extLst>
          </p:cNvPr>
          <p:cNvSpPr txBox="1"/>
          <p:nvPr/>
        </p:nvSpPr>
        <p:spPr>
          <a:xfrm>
            <a:off x="838199" y="483082"/>
            <a:ext cx="10390975" cy="49244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3200" b="0" i="0" u="none" strike="noStrike" cap="none" dirty="0">
                <a:solidFill>
                  <a:srgbClr val="FFFFFF"/>
                </a:solidFill>
                <a:latin typeface="Aeonik Medium" panose="02010503030300000000" pitchFamily="50" charset="0"/>
                <a:ea typeface="Cuprum" panose="00000500000000000000"/>
                <a:cs typeface="Aeonik" panose="02010503030300000000" charset="0"/>
                <a:sym typeface="Cuprum" panose="00000500000000000000"/>
              </a:rPr>
              <a:t>Cost of React Native Development</a:t>
            </a:r>
          </a:p>
        </p:txBody>
      </p:sp>
      <p:sp>
        <p:nvSpPr>
          <p:cNvPr id="12" name="Google Shape;472;p17">
            <a:extLst>
              <a:ext uri="{FF2B5EF4-FFF2-40B4-BE49-F238E27FC236}">
                <a16:creationId xmlns:a16="http://schemas.microsoft.com/office/drawing/2014/main" id="{06C8C20C-039A-6FCC-6C34-860953E9B6A5}"/>
              </a:ext>
            </a:extLst>
          </p:cNvPr>
          <p:cNvSpPr txBox="1"/>
          <p:nvPr/>
        </p:nvSpPr>
        <p:spPr>
          <a:xfrm>
            <a:off x="838199" y="1150487"/>
            <a:ext cx="10515600" cy="738664"/>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000" b="0" i="0" u="none" strike="noStrike" cap="none" dirty="0">
                <a:solidFill>
                  <a:srgbClr val="FFFFFF"/>
                </a:solidFill>
                <a:latin typeface="Aeonik" panose="02010503030300000000" charset="0"/>
                <a:ea typeface="Cuprum" panose="00000500000000000000"/>
                <a:cs typeface="Aeonik" panose="02010503030300000000" charset="0"/>
                <a:sym typeface="Cuprum" panose="00000500000000000000"/>
              </a:rPr>
              <a:t>Some of the top-notch reasons that most businesses get attracted to React Native for app development are given below.</a:t>
            </a:r>
          </a:p>
        </p:txBody>
      </p:sp>
      <p:grpSp>
        <p:nvGrpSpPr>
          <p:cNvPr id="38" name="Group 37">
            <a:extLst>
              <a:ext uri="{FF2B5EF4-FFF2-40B4-BE49-F238E27FC236}">
                <a16:creationId xmlns:a16="http://schemas.microsoft.com/office/drawing/2014/main" id="{226F9C42-490C-C3F3-AA1D-6087800C0535}"/>
              </a:ext>
            </a:extLst>
          </p:cNvPr>
          <p:cNvGrpSpPr/>
          <p:nvPr/>
        </p:nvGrpSpPr>
        <p:grpSpPr>
          <a:xfrm>
            <a:off x="1" y="6170064"/>
            <a:ext cx="12192000" cy="687936"/>
            <a:chOff x="1" y="6170064"/>
            <a:chExt cx="12192000" cy="687936"/>
          </a:xfrm>
        </p:grpSpPr>
        <p:sp>
          <p:nvSpPr>
            <p:cNvPr id="39" name="Rectangle 38">
              <a:extLst>
                <a:ext uri="{FF2B5EF4-FFF2-40B4-BE49-F238E27FC236}">
                  <a16:creationId xmlns:a16="http://schemas.microsoft.com/office/drawing/2014/main" id="{875C14DC-34BE-DC97-C622-BA9C6BCCDDE8}"/>
                </a:ext>
              </a:extLst>
            </p:cNvPr>
            <p:cNvSpPr/>
            <p:nvPr/>
          </p:nvSpPr>
          <p:spPr>
            <a:xfrm>
              <a:off x="1" y="6170064"/>
              <a:ext cx="12192000" cy="687936"/>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C5A90ADE-86A3-62F8-9D9D-3AE561D79D0B}"/>
                </a:ext>
              </a:extLst>
            </p:cNvPr>
            <p:cNvGrpSpPr/>
            <p:nvPr/>
          </p:nvGrpSpPr>
          <p:grpSpPr>
            <a:xfrm>
              <a:off x="246311" y="6333666"/>
              <a:ext cx="11699379" cy="402861"/>
              <a:chOff x="209146" y="6333666"/>
              <a:chExt cx="11699379" cy="402861"/>
            </a:xfrm>
          </p:grpSpPr>
          <p:sp>
            <p:nvSpPr>
              <p:cNvPr id="41" name="Text Box 9">
                <a:extLst>
                  <a:ext uri="{FF2B5EF4-FFF2-40B4-BE49-F238E27FC236}">
                    <a16:creationId xmlns:a16="http://schemas.microsoft.com/office/drawing/2014/main" id="{5A40DF87-80EB-93CE-49A9-FEF99F97C2F9}"/>
                  </a:ext>
                </a:extLst>
              </p:cNvPr>
              <p:cNvSpPr txBox="1"/>
              <p:nvPr/>
            </p:nvSpPr>
            <p:spPr>
              <a:xfrm>
                <a:off x="209146" y="6350430"/>
                <a:ext cx="944536" cy="369332"/>
              </a:xfrm>
              <a:prstGeom prst="rect">
                <a:avLst/>
              </a:prstGeom>
              <a:noFill/>
              <a:ln w="9525">
                <a:noFill/>
              </a:ln>
            </p:spPr>
            <p:txBody>
              <a:bodyPr wrap="square" anchor="t" anchorCtr="0">
                <a:spAutoFit/>
              </a:bodyPr>
              <a:ls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a:lstStyle>
              <a:p>
                <a:r>
                  <a:rPr lang="en-US" altLang="zh-CN" b="1" dirty="0">
                    <a:latin typeface="Calibri" panose="020F0502020204030204" charset="0"/>
                  </a:rPr>
                  <a:t>Source:</a:t>
                </a:r>
              </a:p>
            </p:txBody>
          </p:sp>
          <p:sp>
            <p:nvSpPr>
              <p:cNvPr id="42" name="Text Box 10">
                <a:extLst>
                  <a:ext uri="{FF2B5EF4-FFF2-40B4-BE49-F238E27FC236}">
                    <a16:creationId xmlns:a16="http://schemas.microsoft.com/office/drawing/2014/main" id="{7EB070FD-2437-E12B-BD22-0273B3740063}"/>
                  </a:ext>
                </a:extLst>
              </p:cNvPr>
              <p:cNvSpPr txBox="1"/>
              <p:nvPr/>
            </p:nvSpPr>
            <p:spPr>
              <a:xfrm>
                <a:off x="957124" y="6333666"/>
                <a:ext cx="8519603" cy="402861"/>
              </a:xfrm>
              <a:prstGeom prst="rect">
                <a:avLst/>
              </a:prstGeom>
              <a:noFill/>
              <a:ln w="9525">
                <a:noFill/>
              </a:ln>
            </p:spPr>
            <p:txBody>
              <a:bodyPr wrap="square" anchor="t" anchorCtr="0">
                <a:spAutoFit/>
              </a:bodyPr>
              <a:ls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a:lstStyle>
              <a:p>
                <a:pPr>
                  <a:lnSpc>
                    <a:spcPct val="120000"/>
                  </a:lnSpc>
                </a:pPr>
                <a:r>
                  <a:rPr lang="en-US" altLang="zh-CN" dirty="0">
                    <a:solidFill>
                      <a:srgbClr val="002060"/>
                    </a:solidFill>
                    <a:latin typeface="Calibri" panose="020F0502020204030204" charset="0"/>
                    <a:sym typeface="SimSun" panose="02010600030101010101" pitchFamily="2" charset="-122"/>
                    <a:hlinkClick r:id="rId3"/>
                  </a:rPr>
                  <a:t>https://www.weblineindia.com/blog/react-native-for-mobile-app-development/</a:t>
                </a:r>
                <a:endParaRPr lang="en-US" altLang="zh-CN" dirty="0">
                  <a:solidFill>
                    <a:srgbClr val="002060"/>
                  </a:solidFill>
                  <a:latin typeface="Calibri" panose="020F0502020204030204" charset="0"/>
                  <a:sym typeface="SimSun" panose="02010600030101010101" pitchFamily="2" charset="-122"/>
                </a:endParaRPr>
              </a:p>
            </p:txBody>
          </p:sp>
          <p:pic>
            <p:nvPicPr>
              <p:cNvPr id="43" name="Picture 42" descr="Group 410">
                <a:extLst>
                  <a:ext uri="{FF2B5EF4-FFF2-40B4-BE49-F238E27FC236}">
                    <a16:creationId xmlns:a16="http://schemas.microsoft.com/office/drawing/2014/main" id="{A44AF0B6-33A9-1B76-BC3E-059D5118F167}"/>
                  </a:ext>
                </a:extLst>
              </p:cNvPr>
              <p:cNvPicPr>
                <a:picLocks noChangeAspect="1"/>
              </p:cNvPicPr>
              <p:nvPr/>
            </p:nvPicPr>
            <p:blipFill>
              <a:blip r:embed="rId4"/>
              <a:stretch>
                <a:fillRect/>
              </a:stretch>
            </p:blipFill>
            <p:spPr>
              <a:xfrm>
                <a:off x="9673285" y="6342635"/>
                <a:ext cx="2235240" cy="354339"/>
              </a:xfrm>
              <a:prstGeom prst="rect">
                <a:avLst/>
              </a:prstGeom>
              <a:noFill/>
              <a:ln w="9525">
                <a:noFill/>
              </a:ln>
            </p:spPr>
          </p:pic>
        </p:grpSp>
      </p:grpSp>
      <p:sp>
        <p:nvSpPr>
          <p:cNvPr id="8" name="Rectangle: Rounded Corners 7">
            <a:extLst>
              <a:ext uri="{FF2B5EF4-FFF2-40B4-BE49-F238E27FC236}">
                <a16:creationId xmlns:a16="http://schemas.microsoft.com/office/drawing/2014/main" id="{2A727BF0-1CDC-614F-5357-F5D17F3DB7E6}"/>
              </a:ext>
            </a:extLst>
          </p:cNvPr>
          <p:cNvSpPr/>
          <p:nvPr/>
        </p:nvSpPr>
        <p:spPr>
          <a:xfrm>
            <a:off x="8086987" y="2273415"/>
            <a:ext cx="3142188" cy="3296873"/>
          </a:xfrm>
          <a:prstGeom prst="roundRect">
            <a:avLst>
              <a:gd name="adj" fmla="val 8885"/>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F657270-876C-0180-6674-C29AA0E197AA}"/>
              </a:ext>
            </a:extLst>
          </p:cNvPr>
          <p:cNvSpPr/>
          <p:nvPr/>
        </p:nvSpPr>
        <p:spPr>
          <a:xfrm>
            <a:off x="4462592" y="2273414"/>
            <a:ext cx="3142188" cy="3296873"/>
          </a:xfrm>
          <a:prstGeom prst="roundRect">
            <a:avLst>
              <a:gd name="adj" fmla="val 8885"/>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47306E5-6AAA-BE9A-8567-065972EA96DA}"/>
              </a:ext>
            </a:extLst>
          </p:cNvPr>
          <p:cNvSpPr/>
          <p:nvPr/>
        </p:nvSpPr>
        <p:spPr>
          <a:xfrm>
            <a:off x="838197" y="2273413"/>
            <a:ext cx="3142188" cy="3296873"/>
          </a:xfrm>
          <a:prstGeom prst="roundRect">
            <a:avLst>
              <a:gd name="adj" fmla="val 8885"/>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oogle Shape;472;p17">
            <a:extLst>
              <a:ext uri="{FF2B5EF4-FFF2-40B4-BE49-F238E27FC236}">
                <a16:creationId xmlns:a16="http://schemas.microsoft.com/office/drawing/2014/main" id="{8825BCBC-179D-DB91-ABD6-CA135FAE5327}"/>
              </a:ext>
            </a:extLst>
          </p:cNvPr>
          <p:cNvSpPr txBox="1"/>
          <p:nvPr/>
        </p:nvSpPr>
        <p:spPr>
          <a:xfrm>
            <a:off x="1666670" y="2540226"/>
            <a:ext cx="1485241" cy="332399"/>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b="1" i="0" u="none" strike="noStrike" cap="none" dirty="0">
                <a:solidFill>
                  <a:srgbClr val="FFFFFF"/>
                </a:solidFill>
                <a:latin typeface="Aeonik" panose="02010503030300000000" charset="0"/>
                <a:ea typeface="Cuprum" panose="00000500000000000000"/>
                <a:cs typeface="Aeonik" panose="02010503030300000000" charset="0"/>
                <a:sym typeface="Cuprum" panose="00000500000000000000"/>
              </a:rPr>
              <a:t>Open Source</a:t>
            </a:r>
          </a:p>
        </p:txBody>
      </p:sp>
      <p:sp>
        <p:nvSpPr>
          <p:cNvPr id="16" name="Google Shape;472;p17">
            <a:extLst>
              <a:ext uri="{FF2B5EF4-FFF2-40B4-BE49-F238E27FC236}">
                <a16:creationId xmlns:a16="http://schemas.microsoft.com/office/drawing/2014/main" id="{DD61837B-2535-467A-C59D-16FFF709DDE5}"/>
              </a:ext>
            </a:extLst>
          </p:cNvPr>
          <p:cNvSpPr txBox="1"/>
          <p:nvPr/>
        </p:nvSpPr>
        <p:spPr>
          <a:xfrm>
            <a:off x="1040507" y="3391107"/>
            <a:ext cx="2667427" cy="1034129"/>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1400" b="0" i="0" u="none" strike="noStrike" cap="none" dirty="0">
                <a:solidFill>
                  <a:srgbClr val="FFFFFF"/>
                </a:solidFill>
                <a:latin typeface="Aeonik" panose="02010503030300000000" charset="0"/>
                <a:ea typeface="Cuprum" panose="00000500000000000000"/>
                <a:cs typeface="Aeonik" panose="02010503030300000000" charset="0"/>
                <a:sym typeface="Cuprum" panose="00000500000000000000"/>
              </a:rPr>
              <a:t>React Native is free and open-source, ideal for cost-effective app development, especially for small businesses and startups.</a:t>
            </a:r>
          </a:p>
        </p:txBody>
      </p:sp>
      <p:sp>
        <p:nvSpPr>
          <p:cNvPr id="19" name="Google Shape;472;p17">
            <a:extLst>
              <a:ext uri="{FF2B5EF4-FFF2-40B4-BE49-F238E27FC236}">
                <a16:creationId xmlns:a16="http://schemas.microsoft.com/office/drawing/2014/main" id="{F84B9133-59CF-D1EE-9420-55CC0401E8DB}"/>
              </a:ext>
            </a:extLst>
          </p:cNvPr>
          <p:cNvSpPr txBox="1"/>
          <p:nvPr/>
        </p:nvSpPr>
        <p:spPr>
          <a:xfrm>
            <a:off x="4570408" y="2540226"/>
            <a:ext cx="2926555" cy="664797"/>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b="1" i="0" u="none" strike="noStrike" cap="none" dirty="0">
                <a:solidFill>
                  <a:srgbClr val="FFFFFF"/>
                </a:solidFill>
                <a:latin typeface="Aeonik" panose="02010503030300000000" charset="0"/>
                <a:ea typeface="Cuprum" panose="00000500000000000000"/>
                <a:cs typeface="Aeonik" panose="02010503030300000000" charset="0"/>
                <a:sym typeface="Cuprum" panose="00000500000000000000"/>
              </a:rPr>
              <a:t>Lower Maintenance</a:t>
            </a:r>
          </a:p>
          <a:p>
            <a:pPr marL="0" marR="0" lvl="0" indent="0" algn="ctr" rtl="0">
              <a:lnSpc>
                <a:spcPct val="120000"/>
              </a:lnSpc>
              <a:spcBef>
                <a:spcPts val="0"/>
              </a:spcBef>
              <a:spcAft>
                <a:spcPts val="0"/>
              </a:spcAft>
              <a:buNone/>
            </a:pPr>
            <a:r>
              <a:rPr lang="en-US" b="1" i="0" u="none" strike="noStrike" cap="none" dirty="0">
                <a:solidFill>
                  <a:srgbClr val="FFFFFF"/>
                </a:solidFill>
                <a:latin typeface="Aeonik" panose="02010503030300000000" charset="0"/>
                <a:ea typeface="Cuprum" panose="00000500000000000000"/>
                <a:cs typeface="Aeonik" panose="02010503030300000000" charset="0"/>
                <a:sym typeface="Cuprum" panose="00000500000000000000"/>
              </a:rPr>
              <a:t>Costs</a:t>
            </a:r>
          </a:p>
        </p:txBody>
      </p:sp>
      <p:sp>
        <p:nvSpPr>
          <p:cNvPr id="20" name="Google Shape;472;p17">
            <a:extLst>
              <a:ext uri="{FF2B5EF4-FFF2-40B4-BE49-F238E27FC236}">
                <a16:creationId xmlns:a16="http://schemas.microsoft.com/office/drawing/2014/main" id="{2EF971F5-E67F-E54A-4A22-A1BC48CC64B0}"/>
              </a:ext>
            </a:extLst>
          </p:cNvPr>
          <p:cNvSpPr txBox="1"/>
          <p:nvPr/>
        </p:nvSpPr>
        <p:spPr>
          <a:xfrm>
            <a:off x="4693660" y="3391107"/>
            <a:ext cx="2667427" cy="1809726"/>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1400" b="0" i="0" u="none" strike="noStrike" cap="none" dirty="0">
                <a:solidFill>
                  <a:srgbClr val="FFFFFF"/>
                </a:solidFill>
                <a:latin typeface="Aeonik" panose="02010503030300000000" charset="0"/>
                <a:ea typeface="Cuprum" panose="00000500000000000000"/>
                <a:cs typeface="Aeonik" panose="02010503030300000000" charset="0"/>
                <a:sym typeface="Cuprum" panose="00000500000000000000"/>
              </a:rPr>
              <a:t>React Native's modular architecture simplifies app modification and updates, reducing costs by enabling changes to individual components without impacting the entire app.</a:t>
            </a:r>
          </a:p>
        </p:txBody>
      </p:sp>
      <p:sp>
        <p:nvSpPr>
          <p:cNvPr id="21" name="Google Shape;472;p17">
            <a:extLst>
              <a:ext uri="{FF2B5EF4-FFF2-40B4-BE49-F238E27FC236}">
                <a16:creationId xmlns:a16="http://schemas.microsoft.com/office/drawing/2014/main" id="{2FB50A7B-DB22-141D-A019-9934CD4A6884}"/>
              </a:ext>
            </a:extLst>
          </p:cNvPr>
          <p:cNvSpPr txBox="1"/>
          <p:nvPr/>
        </p:nvSpPr>
        <p:spPr>
          <a:xfrm>
            <a:off x="8170526" y="2540226"/>
            <a:ext cx="2926555" cy="332399"/>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b="1" i="0" u="none" strike="noStrike" cap="none" dirty="0">
                <a:solidFill>
                  <a:srgbClr val="FFFFFF"/>
                </a:solidFill>
                <a:latin typeface="Aeonik" panose="02010503030300000000" charset="0"/>
                <a:ea typeface="Cuprum" panose="00000500000000000000"/>
                <a:cs typeface="Aeonik" panose="02010503030300000000" charset="0"/>
                <a:sym typeface="Cuprum" panose="00000500000000000000"/>
              </a:rPr>
              <a:t>Faster Development</a:t>
            </a:r>
          </a:p>
        </p:txBody>
      </p:sp>
      <p:sp>
        <p:nvSpPr>
          <p:cNvPr id="22" name="Google Shape;472;p17">
            <a:extLst>
              <a:ext uri="{FF2B5EF4-FFF2-40B4-BE49-F238E27FC236}">
                <a16:creationId xmlns:a16="http://schemas.microsoft.com/office/drawing/2014/main" id="{C790E763-E390-E6FB-7D93-1FF76BB7EFBD}"/>
              </a:ext>
            </a:extLst>
          </p:cNvPr>
          <p:cNvSpPr txBox="1"/>
          <p:nvPr/>
        </p:nvSpPr>
        <p:spPr>
          <a:xfrm>
            <a:off x="8293778" y="3391107"/>
            <a:ext cx="2667427" cy="1292662"/>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1400" b="0" i="0" u="none" strike="noStrike" cap="none" dirty="0">
                <a:solidFill>
                  <a:srgbClr val="FFFFFF"/>
                </a:solidFill>
                <a:latin typeface="Aeonik" panose="02010503030300000000" charset="0"/>
                <a:ea typeface="Cuprum" panose="00000500000000000000"/>
                <a:cs typeface="Aeonik" panose="02010503030300000000" charset="0"/>
                <a:sym typeface="Cuprum" panose="00000500000000000000"/>
              </a:rPr>
              <a:t>Faster, cost-effective app development with React Native due to its cross-platform code-sharing, rapid iteration, and prebuilt components.</a:t>
            </a:r>
          </a:p>
        </p:txBody>
      </p:sp>
    </p:spTree>
    <p:extLst>
      <p:ext uri="{BB962C8B-B14F-4D97-AF65-F5344CB8AC3E}">
        <p14:creationId xmlns:p14="http://schemas.microsoft.com/office/powerpoint/2010/main" val="1007766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17"/>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stretch>
              <a:fillRect t="-75855" b="-75855"/>
            </a:stretch>
          </a:blipFill>
          <a:ln>
            <a:noFill/>
          </a:ln>
        </p:spPr>
        <p:txBody>
          <a:bodyPr/>
          <a:lstStyle/>
          <a:p>
            <a:endParaRPr lang="en-US" b="1" dirty="0"/>
          </a:p>
        </p:txBody>
      </p:sp>
      <p:grpSp>
        <p:nvGrpSpPr>
          <p:cNvPr id="16" name="Group 15">
            <a:extLst>
              <a:ext uri="{FF2B5EF4-FFF2-40B4-BE49-F238E27FC236}">
                <a16:creationId xmlns:a16="http://schemas.microsoft.com/office/drawing/2014/main" id="{CBBD3977-93A2-A26F-9714-80F992E025B9}"/>
              </a:ext>
            </a:extLst>
          </p:cNvPr>
          <p:cNvGrpSpPr/>
          <p:nvPr/>
        </p:nvGrpSpPr>
        <p:grpSpPr>
          <a:xfrm>
            <a:off x="1" y="6170064"/>
            <a:ext cx="12192000" cy="687936"/>
            <a:chOff x="1" y="6170064"/>
            <a:chExt cx="12192000" cy="687936"/>
          </a:xfrm>
        </p:grpSpPr>
        <p:sp>
          <p:nvSpPr>
            <p:cNvPr id="17" name="Rectangle 16">
              <a:extLst>
                <a:ext uri="{FF2B5EF4-FFF2-40B4-BE49-F238E27FC236}">
                  <a16:creationId xmlns:a16="http://schemas.microsoft.com/office/drawing/2014/main" id="{450BBD58-47F8-975B-0A60-1593E566E42E}"/>
                </a:ext>
              </a:extLst>
            </p:cNvPr>
            <p:cNvSpPr/>
            <p:nvPr/>
          </p:nvSpPr>
          <p:spPr>
            <a:xfrm>
              <a:off x="1" y="6170064"/>
              <a:ext cx="12192000" cy="687936"/>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C6A7EF7C-63C8-08AB-2CBC-430AA6B61BE1}"/>
                </a:ext>
              </a:extLst>
            </p:cNvPr>
            <p:cNvGrpSpPr/>
            <p:nvPr/>
          </p:nvGrpSpPr>
          <p:grpSpPr>
            <a:xfrm>
              <a:off x="246311" y="6333666"/>
              <a:ext cx="11699379" cy="402861"/>
              <a:chOff x="209146" y="6333666"/>
              <a:chExt cx="11699379" cy="402861"/>
            </a:xfrm>
          </p:grpSpPr>
          <p:sp>
            <p:nvSpPr>
              <p:cNvPr id="20" name="Text Box 9">
                <a:extLst>
                  <a:ext uri="{FF2B5EF4-FFF2-40B4-BE49-F238E27FC236}">
                    <a16:creationId xmlns:a16="http://schemas.microsoft.com/office/drawing/2014/main" id="{FFFD3901-AFB6-90FB-FECC-D495BD4FC90B}"/>
                  </a:ext>
                </a:extLst>
              </p:cNvPr>
              <p:cNvSpPr txBox="1"/>
              <p:nvPr/>
            </p:nvSpPr>
            <p:spPr>
              <a:xfrm>
                <a:off x="209146" y="6350430"/>
                <a:ext cx="944536" cy="369332"/>
              </a:xfrm>
              <a:prstGeom prst="rect">
                <a:avLst/>
              </a:prstGeom>
              <a:noFill/>
              <a:ln w="9525">
                <a:noFill/>
              </a:ln>
            </p:spPr>
            <p:txBody>
              <a:bodyPr wrap="square" anchor="t" anchorCtr="0">
                <a:spAutoFit/>
              </a:bodyPr>
              <a:ls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a:lstStyle>
              <a:p>
                <a:r>
                  <a:rPr lang="en-US" altLang="zh-CN" b="1" dirty="0">
                    <a:latin typeface="Calibri" panose="020F0502020204030204" charset="0"/>
                  </a:rPr>
                  <a:t>Source:</a:t>
                </a:r>
              </a:p>
            </p:txBody>
          </p:sp>
          <p:sp>
            <p:nvSpPr>
              <p:cNvPr id="21" name="Text Box 10">
                <a:extLst>
                  <a:ext uri="{FF2B5EF4-FFF2-40B4-BE49-F238E27FC236}">
                    <a16:creationId xmlns:a16="http://schemas.microsoft.com/office/drawing/2014/main" id="{F771CB5F-AEFD-159A-0350-3BA7F4E68FF3}"/>
                  </a:ext>
                </a:extLst>
              </p:cNvPr>
              <p:cNvSpPr txBox="1"/>
              <p:nvPr/>
            </p:nvSpPr>
            <p:spPr>
              <a:xfrm>
                <a:off x="957124" y="6333666"/>
                <a:ext cx="8519603" cy="402861"/>
              </a:xfrm>
              <a:prstGeom prst="rect">
                <a:avLst/>
              </a:prstGeom>
              <a:noFill/>
              <a:ln w="9525">
                <a:noFill/>
              </a:ln>
            </p:spPr>
            <p:txBody>
              <a:bodyPr wrap="square" anchor="t" anchorCtr="0">
                <a:spAutoFit/>
              </a:bodyPr>
              <a:ls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a:lstStyle>
              <a:p>
                <a:pPr>
                  <a:lnSpc>
                    <a:spcPct val="120000"/>
                  </a:lnSpc>
                </a:pPr>
                <a:r>
                  <a:rPr lang="en-US" altLang="zh-CN" dirty="0">
                    <a:solidFill>
                      <a:srgbClr val="002060"/>
                    </a:solidFill>
                    <a:latin typeface="Calibri" panose="020F0502020204030204" charset="0"/>
                    <a:sym typeface="SimSun" panose="02010600030101010101" pitchFamily="2" charset="-122"/>
                    <a:hlinkClick r:id="rId4"/>
                  </a:rPr>
                  <a:t>https://www.weblineindia.com/blog/react-native-for-mobile-app-development/</a:t>
                </a:r>
                <a:endParaRPr lang="en-US" altLang="zh-CN" dirty="0">
                  <a:solidFill>
                    <a:srgbClr val="002060"/>
                  </a:solidFill>
                  <a:latin typeface="Calibri" panose="020F0502020204030204" charset="0"/>
                  <a:sym typeface="SimSun" panose="02010600030101010101" pitchFamily="2" charset="-122"/>
                </a:endParaRPr>
              </a:p>
            </p:txBody>
          </p:sp>
          <p:pic>
            <p:nvPicPr>
              <p:cNvPr id="22" name="Picture 21" descr="Group 410">
                <a:extLst>
                  <a:ext uri="{FF2B5EF4-FFF2-40B4-BE49-F238E27FC236}">
                    <a16:creationId xmlns:a16="http://schemas.microsoft.com/office/drawing/2014/main" id="{56178518-209B-E00E-3EF8-8FEEED5EA048}"/>
                  </a:ext>
                </a:extLst>
              </p:cNvPr>
              <p:cNvPicPr>
                <a:picLocks noChangeAspect="1"/>
              </p:cNvPicPr>
              <p:nvPr/>
            </p:nvPicPr>
            <p:blipFill>
              <a:blip r:embed="rId5"/>
              <a:stretch>
                <a:fillRect/>
              </a:stretch>
            </p:blipFill>
            <p:spPr>
              <a:xfrm>
                <a:off x="9673285" y="6342635"/>
                <a:ext cx="2235240" cy="354339"/>
              </a:xfrm>
              <a:prstGeom prst="rect">
                <a:avLst/>
              </a:prstGeom>
              <a:noFill/>
              <a:ln w="9525">
                <a:noFill/>
              </a:ln>
            </p:spPr>
          </p:pic>
        </p:grpSp>
      </p:grpSp>
      <p:sp>
        <p:nvSpPr>
          <p:cNvPr id="2" name="Google Shape;472;p17">
            <a:extLst>
              <a:ext uri="{FF2B5EF4-FFF2-40B4-BE49-F238E27FC236}">
                <a16:creationId xmlns:a16="http://schemas.microsoft.com/office/drawing/2014/main" id="{C5769271-08C5-4F07-540A-D96B3F0D11E6}"/>
              </a:ext>
            </a:extLst>
          </p:cNvPr>
          <p:cNvSpPr txBox="1"/>
          <p:nvPr/>
        </p:nvSpPr>
        <p:spPr>
          <a:xfrm>
            <a:off x="922089" y="608917"/>
            <a:ext cx="10390975" cy="492443"/>
          </a:xfrm>
          <a:prstGeom prst="rect">
            <a:avLst/>
          </a:prstGeom>
          <a:noFill/>
          <a:ln>
            <a:noFill/>
          </a:ln>
        </p:spPr>
        <p:txBody>
          <a:bodyPr spcFirstLastPara="1" wrap="square" lIns="0" tIns="0" rIns="0" bIns="0" anchor="t" anchorCtr="0">
            <a:spAutoFit/>
          </a:bodyPr>
          <a:lstStyle/>
          <a:p>
            <a:pPr marL="0" marR="0" lvl="0" indent="0" rtl="0">
              <a:spcBef>
                <a:spcPts val="0"/>
              </a:spcBef>
              <a:spcAft>
                <a:spcPts val="0"/>
              </a:spcAft>
              <a:buNone/>
            </a:pPr>
            <a:r>
              <a:rPr lang="en-US" sz="3200" b="0" i="0" u="none" strike="noStrike" cap="none" dirty="0">
                <a:solidFill>
                  <a:srgbClr val="FFFFFF"/>
                </a:solidFill>
                <a:latin typeface="Aeonik Medium" panose="02010503030300000000" pitchFamily="50" charset="0"/>
                <a:ea typeface="Cuprum" panose="00000500000000000000"/>
                <a:cs typeface="Aeonik" panose="02010503030300000000" charset="0"/>
                <a:sym typeface="Cuprum" panose="00000500000000000000"/>
              </a:rPr>
              <a:t>Famous Apps Built with React Native</a:t>
            </a:r>
          </a:p>
        </p:txBody>
      </p:sp>
      <p:sp>
        <p:nvSpPr>
          <p:cNvPr id="3" name="Google Shape;472;p17">
            <a:extLst>
              <a:ext uri="{FF2B5EF4-FFF2-40B4-BE49-F238E27FC236}">
                <a16:creationId xmlns:a16="http://schemas.microsoft.com/office/drawing/2014/main" id="{66B7A9C9-F82F-38F6-38EB-9A9DC4D5437A}"/>
              </a:ext>
            </a:extLst>
          </p:cNvPr>
          <p:cNvSpPr txBox="1"/>
          <p:nvPr/>
        </p:nvSpPr>
        <p:spPr>
          <a:xfrm>
            <a:off x="922088" y="1276322"/>
            <a:ext cx="9782263" cy="997196"/>
          </a:xfrm>
          <a:prstGeom prst="rect">
            <a:avLst/>
          </a:prstGeom>
          <a:noFill/>
          <a:ln>
            <a:noFill/>
          </a:ln>
        </p:spPr>
        <p:txBody>
          <a:bodyPr spcFirstLastPara="1" wrap="square" lIns="0" tIns="0" rIns="0" bIns="0" anchor="t" anchorCtr="0">
            <a:spAutoFit/>
          </a:bodyPr>
          <a:lstStyle/>
          <a:p>
            <a:pPr marL="0" marR="0" lvl="0" indent="0" rtl="0">
              <a:lnSpc>
                <a:spcPct val="120000"/>
              </a:lnSpc>
              <a:spcBef>
                <a:spcPts val="0"/>
              </a:spcBef>
              <a:spcAft>
                <a:spcPts val="0"/>
              </a:spcAft>
              <a:buNone/>
            </a:pPr>
            <a:r>
              <a:rPr lang="en-US" b="0" i="0" u="none" strike="noStrike" cap="none" dirty="0">
                <a:solidFill>
                  <a:srgbClr val="FFFFFF"/>
                </a:solidFill>
                <a:latin typeface="Aeonik" panose="02010503030300000000" charset="0"/>
                <a:ea typeface="Cuprum" panose="00000500000000000000"/>
                <a:cs typeface="Aeonik" panose="02010503030300000000" charset="0"/>
                <a:sym typeface="Cuprum" panose="00000500000000000000"/>
              </a:rPr>
              <a:t>There are many popular products of React Native that are across the internet and used by millions and billions of the population. Apps such as Facebook, Meta, Microsoft, Instagram, Skype, Walmart, Soundcloud Pulse, Pinterest, UberEATS, Shine, Airbnb, Discord and many more.</a:t>
            </a:r>
          </a:p>
        </p:txBody>
      </p:sp>
      <p:sp>
        <p:nvSpPr>
          <p:cNvPr id="4" name="Google Shape;472;p17">
            <a:extLst>
              <a:ext uri="{FF2B5EF4-FFF2-40B4-BE49-F238E27FC236}">
                <a16:creationId xmlns:a16="http://schemas.microsoft.com/office/drawing/2014/main" id="{5882683D-26C4-6067-794B-DA0462107A32}"/>
              </a:ext>
            </a:extLst>
          </p:cNvPr>
          <p:cNvSpPr txBox="1"/>
          <p:nvPr/>
        </p:nvSpPr>
        <p:spPr>
          <a:xfrm>
            <a:off x="922088" y="3043855"/>
            <a:ext cx="10390975" cy="492443"/>
          </a:xfrm>
          <a:prstGeom prst="rect">
            <a:avLst/>
          </a:prstGeom>
          <a:noFill/>
          <a:ln>
            <a:noFill/>
          </a:ln>
        </p:spPr>
        <p:txBody>
          <a:bodyPr spcFirstLastPara="1" wrap="square" lIns="0" tIns="0" rIns="0" bIns="0" anchor="t" anchorCtr="0">
            <a:spAutoFit/>
          </a:bodyPr>
          <a:lstStyle/>
          <a:p>
            <a:pPr marL="0" marR="0" lvl="0" indent="0" rtl="0">
              <a:spcBef>
                <a:spcPts val="0"/>
              </a:spcBef>
              <a:spcAft>
                <a:spcPts val="0"/>
              </a:spcAft>
              <a:buNone/>
            </a:pPr>
            <a:r>
              <a:rPr lang="en-US" sz="3200" b="0" i="0" u="none" strike="noStrike" cap="none" dirty="0">
                <a:solidFill>
                  <a:srgbClr val="FFFFFF"/>
                </a:solidFill>
                <a:latin typeface="Aeonik Medium" panose="02010503030300000000" pitchFamily="50" charset="0"/>
                <a:ea typeface="Cuprum" panose="00000500000000000000"/>
                <a:cs typeface="Aeonik" panose="02010503030300000000" charset="0"/>
                <a:sym typeface="Cuprum" panose="00000500000000000000"/>
              </a:rPr>
              <a:t>React Native Trends in 2024 and Beyond</a:t>
            </a:r>
          </a:p>
        </p:txBody>
      </p:sp>
      <p:sp>
        <p:nvSpPr>
          <p:cNvPr id="5" name="Google Shape;472;p17">
            <a:extLst>
              <a:ext uri="{FF2B5EF4-FFF2-40B4-BE49-F238E27FC236}">
                <a16:creationId xmlns:a16="http://schemas.microsoft.com/office/drawing/2014/main" id="{1FC92E6C-2411-95F7-069A-DBE87560842D}"/>
              </a:ext>
            </a:extLst>
          </p:cNvPr>
          <p:cNvSpPr txBox="1"/>
          <p:nvPr/>
        </p:nvSpPr>
        <p:spPr>
          <a:xfrm>
            <a:off x="922088" y="3711260"/>
            <a:ext cx="9782263" cy="997196"/>
          </a:xfrm>
          <a:prstGeom prst="rect">
            <a:avLst/>
          </a:prstGeom>
          <a:noFill/>
          <a:ln>
            <a:noFill/>
          </a:ln>
        </p:spPr>
        <p:txBody>
          <a:bodyPr spcFirstLastPara="1" wrap="square" lIns="0" tIns="0" rIns="0" bIns="0" anchor="t" anchorCtr="0">
            <a:spAutoFit/>
          </a:bodyPr>
          <a:lstStyle/>
          <a:p>
            <a:pPr marL="0" marR="0" lvl="0" indent="0" rtl="0">
              <a:lnSpc>
                <a:spcPct val="120000"/>
              </a:lnSpc>
              <a:spcBef>
                <a:spcPts val="0"/>
              </a:spcBef>
              <a:spcAft>
                <a:spcPts val="0"/>
              </a:spcAft>
              <a:buNone/>
            </a:pPr>
            <a:r>
              <a:rPr lang="en-US" b="0" i="0" u="none" strike="noStrike" cap="none" dirty="0">
                <a:solidFill>
                  <a:srgbClr val="FFFFFF"/>
                </a:solidFill>
                <a:latin typeface="Aeonik" panose="02010503030300000000" charset="0"/>
                <a:ea typeface="Cuprum" panose="00000500000000000000"/>
                <a:cs typeface="Aeonik" panose="02010503030300000000" charset="0"/>
                <a:sym typeface="Cuprum" panose="00000500000000000000"/>
              </a:rPr>
              <a:t>React Native is great at simplifying cross-platform development to create more effective, quicker, and simpler apps. React Native meets not only the present demands but also has the huge potential to meet futuristic needs.</a:t>
            </a:r>
          </a:p>
        </p:txBody>
      </p:sp>
      <p:sp>
        <p:nvSpPr>
          <p:cNvPr id="6" name="Google Shape;472;p17">
            <a:extLst>
              <a:ext uri="{FF2B5EF4-FFF2-40B4-BE49-F238E27FC236}">
                <a16:creationId xmlns:a16="http://schemas.microsoft.com/office/drawing/2014/main" id="{6C4FBBDE-C139-DFFB-B7A7-9CA3BAC0C59B}"/>
              </a:ext>
            </a:extLst>
          </p:cNvPr>
          <p:cNvSpPr txBox="1"/>
          <p:nvPr/>
        </p:nvSpPr>
        <p:spPr>
          <a:xfrm>
            <a:off x="922088" y="4929145"/>
            <a:ext cx="9782263" cy="664797"/>
          </a:xfrm>
          <a:prstGeom prst="rect">
            <a:avLst/>
          </a:prstGeom>
          <a:noFill/>
          <a:ln>
            <a:noFill/>
          </a:ln>
        </p:spPr>
        <p:txBody>
          <a:bodyPr spcFirstLastPara="1" wrap="square" lIns="0" tIns="0" rIns="0" bIns="0" anchor="t" anchorCtr="0">
            <a:spAutoFit/>
          </a:bodyPr>
          <a:lstStyle/>
          <a:p>
            <a:pPr marL="0" marR="0" lvl="0" indent="0" rtl="0">
              <a:lnSpc>
                <a:spcPct val="120000"/>
              </a:lnSpc>
              <a:spcBef>
                <a:spcPts val="0"/>
              </a:spcBef>
              <a:spcAft>
                <a:spcPts val="0"/>
              </a:spcAft>
              <a:buNone/>
            </a:pPr>
            <a:r>
              <a:rPr lang="en-US" b="0" i="0" u="none" strike="noStrike" cap="none" dirty="0">
                <a:solidFill>
                  <a:srgbClr val="FFFFFF"/>
                </a:solidFill>
                <a:latin typeface="Aeonik" panose="02010503030300000000" charset="0"/>
                <a:ea typeface="Cuprum" panose="00000500000000000000"/>
                <a:cs typeface="Aeonik" panose="02010503030300000000" charset="0"/>
                <a:sym typeface="Cuprum" panose="00000500000000000000"/>
              </a:rPr>
              <a:t>As the community gets more involved, React Native is bound to evolve to suit the companies’ needs.</a:t>
            </a:r>
          </a:p>
        </p:txBody>
      </p:sp>
      <p:sp>
        <p:nvSpPr>
          <p:cNvPr id="10" name="Flowchart: Connector 9">
            <a:extLst>
              <a:ext uri="{FF2B5EF4-FFF2-40B4-BE49-F238E27FC236}">
                <a16:creationId xmlns:a16="http://schemas.microsoft.com/office/drawing/2014/main" id="{B070D076-4B5F-C7F6-0EB6-20494835CEC9}"/>
              </a:ext>
            </a:extLst>
          </p:cNvPr>
          <p:cNvSpPr/>
          <p:nvPr/>
        </p:nvSpPr>
        <p:spPr>
          <a:xfrm>
            <a:off x="397313" y="739207"/>
            <a:ext cx="231861" cy="231861"/>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a:extLst>
              <a:ext uri="{FF2B5EF4-FFF2-40B4-BE49-F238E27FC236}">
                <a16:creationId xmlns:a16="http://schemas.microsoft.com/office/drawing/2014/main" id="{AA26515E-1B34-5CCB-72BD-241DEDA3ABAA}"/>
              </a:ext>
            </a:extLst>
          </p:cNvPr>
          <p:cNvSpPr/>
          <p:nvPr/>
        </p:nvSpPr>
        <p:spPr>
          <a:xfrm>
            <a:off x="397313" y="3178292"/>
            <a:ext cx="231861" cy="231861"/>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6436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Google Shape;447;p17">
            <a:extLst>
              <a:ext uri="{FF2B5EF4-FFF2-40B4-BE49-F238E27FC236}">
                <a16:creationId xmlns:a16="http://schemas.microsoft.com/office/drawing/2014/main" id="{07C467DF-9F43-2E45-7110-01922B89DE77}"/>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2"/>
            <a:stretch>
              <a:fillRect t="-75855" b="-75855"/>
            </a:stretch>
          </a:blipFill>
          <a:ln>
            <a:noFill/>
          </a:ln>
        </p:spPr>
        <p:txBody>
          <a:bodyPr/>
          <a:lstStyle/>
          <a:p>
            <a:endParaRPr lang="en-US" sz="2000" b="1" dirty="0"/>
          </a:p>
        </p:txBody>
      </p:sp>
      <p:sp>
        <p:nvSpPr>
          <p:cNvPr id="11" name="Google Shape;472;p17">
            <a:extLst>
              <a:ext uri="{FF2B5EF4-FFF2-40B4-BE49-F238E27FC236}">
                <a16:creationId xmlns:a16="http://schemas.microsoft.com/office/drawing/2014/main" id="{32FD3A6E-8C34-6C8D-73CA-A672F8F31C4B}"/>
              </a:ext>
            </a:extLst>
          </p:cNvPr>
          <p:cNvSpPr txBox="1"/>
          <p:nvPr/>
        </p:nvSpPr>
        <p:spPr>
          <a:xfrm>
            <a:off x="900513" y="1624832"/>
            <a:ext cx="10390975" cy="49244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3200" b="0" i="0" u="none" strike="noStrike" cap="none" dirty="0">
                <a:solidFill>
                  <a:srgbClr val="FFFFFF"/>
                </a:solidFill>
                <a:latin typeface="Aeonik Medium" panose="02010503030300000000" pitchFamily="50" charset="0"/>
                <a:ea typeface="Cuprum" panose="00000500000000000000"/>
                <a:cs typeface="Aeonik" panose="02010503030300000000" charset="0"/>
                <a:sym typeface="Cuprum" panose="00000500000000000000"/>
              </a:rPr>
              <a:t>Conclusion</a:t>
            </a:r>
          </a:p>
        </p:txBody>
      </p:sp>
      <p:sp>
        <p:nvSpPr>
          <p:cNvPr id="12" name="Google Shape;472;p17">
            <a:extLst>
              <a:ext uri="{FF2B5EF4-FFF2-40B4-BE49-F238E27FC236}">
                <a16:creationId xmlns:a16="http://schemas.microsoft.com/office/drawing/2014/main" id="{06C8C20C-039A-6FCC-6C34-860953E9B6A5}"/>
              </a:ext>
            </a:extLst>
          </p:cNvPr>
          <p:cNvSpPr txBox="1"/>
          <p:nvPr/>
        </p:nvSpPr>
        <p:spPr>
          <a:xfrm>
            <a:off x="2036252" y="2472333"/>
            <a:ext cx="8119495" cy="1107996"/>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000" b="0" i="0" u="none" strike="noStrike" cap="none" dirty="0">
                <a:solidFill>
                  <a:srgbClr val="FFFFFF"/>
                </a:solidFill>
                <a:latin typeface="Aeonik" panose="02010503030300000000" charset="0"/>
                <a:ea typeface="Cuprum" panose="00000500000000000000"/>
                <a:cs typeface="Aeonik" panose="02010503030300000000" charset="0"/>
                <a:sym typeface="Cuprum" panose="00000500000000000000"/>
              </a:rPr>
              <a:t>One of the huge aspects of the React Native open-source framework is its ability to reach a wider audience, making it possible to create applications that run seamlessly across multiple platforms.</a:t>
            </a:r>
          </a:p>
        </p:txBody>
      </p:sp>
      <p:grpSp>
        <p:nvGrpSpPr>
          <p:cNvPr id="38" name="Group 37">
            <a:extLst>
              <a:ext uri="{FF2B5EF4-FFF2-40B4-BE49-F238E27FC236}">
                <a16:creationId xmlns:a16="http://schemas.microsoft.com/office/drawing/2014/main" id="{226F9C42-490C-C3F3-AA1D-6087800C0535}"/>
              </a:ext>
            </a:extLst>
          </p:cNvPr>
          <p:cNvGrpSpPr/>
          <p:nvPr/>
        </p:nvGrpSpPr>
        <p:grpSpPr>
          <a:xfrm>
            <a:off x="1" y="6170064"/>
            <a:ext cx="12192000" cy="687936"/>
            <a:chOff x="1" y="6170064"/>
            <a:chExt cx="12192000" cy="687936"/>
          </a:xfrm>
        </p:grpSpPr>
        <p:sp>
          <p:nvSpPr>
            <p:cNvPr id="39" name="Rectangle 38">
              <a:extLst>
                <a:ext uri="{FF2B5EF4-FFF2-40B4-BE49-F238E27FC236}">
                  <a16:creationId xmlns:a16="http://schemas.microsoft.com/office/drawing/2014/main" id="{875C14DC-34BE-DC97-C622-BA9C6BCCDDE8}"/>
                </a:ext>
              </a:extLst>
            </p:cNvPr>
            <p:cNvSpPr/>
            <p:nvPr/>
          </p:nvSpPr>
          <p:spPr>
            <a:xfrm>
              <a:off x="1" y="6170064"/>
              <a:ext cx="12192000" cy="687936"/>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C5A90ADE-86A3-62F8-9D9D-3AE561D79D0B}"/>
                </a:ext>
              </a:extLst>
            </p:cNvPr>
            <p:cNvGrpSpPr/>
            <p:nvPr/>
          </p:nvGrpSpPr>
          <p:grpSpPr>
            <a:xfrm>
              <a:off x="246311" y="6333666"/>
              <a:ext cx="11699379" cy="402861"/>
              <a:chOff x="209146" y="6333666"/>
              <a:chExt cx="11699379" cy="402861"/>
            </a:xfrm>
          </p:grpSpPr>
          <p:sp>
            <p:nvSpPr>
              <p:cNvPr id="41" name="Text Box 9">
                <a:extLst>
                  <a:ext uri="{FF2B5EF4-FFF2-40B4-BE49-F238E27FC236}">
                    <a16:creationId xmlns:a16="http://schemas.microsoft.com/office/drawing/2014/main" id="{5A40DF87-80EB-93CE-49A9-FEF99F97C2F9}"/>
                  </a:ext>
                </a:extLst>
              </p:cNvPr>
              <p:cNvSpPr txBox="1"/>
              <p:nvPr/>
            </p:nvSpPr>
            <p:spPr>
              <a:xfrm>
                <a:off x="209146" y="6350430"/>
                <a:ext cx="944536" cy="369332"/>
              </a:xfrm>
              <a:prstGeom prst="rect">
                <a:avLst/>
              </a:prstGeom>
              <a:noFill/>
              <a:ln w="9525">
                <a:noFill/>
              </a:ln>
            </p:spPr>
            <p:txBody>
              <a:bodyPr wrap="square" anchor="t" anchorCtr="0">
                <a:spAutoFit/>
              </a:bodyPr>
              <a:ls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a:lstStyle>
              <a:p>
                <a:r>
                  <a:rPr lang="en-US" altLang="zh-CN" b="1" dirty="0">
                    <a:latin typeface="Calibri" panose="020F0502020204030204" charset="0"/>
                  </a:rPr>
                  <a:t>Source:</a:t>
                </a:r>
              </a:p>
            </p:txBody>
          </p:sp>
          <p:sp>
            <p:nvSpPr>
              <p:cNvPr id="42" name="Text Box 10">
                <a:extLst>
                  <a:ext uri="{FF2B5EF4-FFF2-40B4-BE49-F238E27FC236}">
                    <a16:creationId xmlns:a16="http://schemas.microsoft.com/office/drawing/2014/main" id="{7EB070FD-2437-E12B-BD22-0273B3740063}"/>
                  </a:ext>
                </a:extLst>
              </p:cNvPr>
              <p:cNvSpPr txBox="1"/>
              <p:nvPr/>
            </p:nvSpPr>
            <p:spPr>
              <a:xfrm>
                <a:off x="957124" y="6333666"/>
                <a:ext cx="8519603" cy="402861"/>
              </a:xfrm>
              <a:prstGeom prst="rect">
                <a:avLst/>
              </a:prstGeom>
              <a:noFill/>
              <a:ln w="9525">
                <a:noFill/>
              </a:ln>
            </p:spPr>
            <p:txBody>
              <a:bodyPr wrap="square" anchor="t" anchorCtr="0">
                <a:spAutoFit/>
              </a:bodyPr>
              <a:ls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a:lstStyle>
              <a:p>
                <a:pPr>
                  <a:lnSpc>
                    <a:spcPct val="120000"/>
                  </a:lnSpc>
                </a:pPr>
                <a:r>
                  <a:rPr lang="en-US" altLang="zh-CN" dirty="0">
                    <a:solidFill>
                      <a:srgbClr val="002060"/>
                    </a:solidFill>
                    <a:latin typeface="Calibri" panose="020F0502020204030204" charset="0"/>
                    <a:sym typeface="SimSun" panose="02010600030101010101" pitchFamily="2" charset="-122"/>
                    <a:hlinkClick r:id="rId3"/>
                  </a:rPr>
                  <a:t>https://www.weblineindia.com/blog/react-native-for-mobile-app-development/</a:t>
                </a:r>
                <a:endParaRPr lang="en-US" altLang="zh-CN" dirty="0">
                  <a:solidFill>
                    <a:srgbClr val="002060"/>
                  </a:solidFill>
                  <a:latin typeface="Calibri" panose="020F0502020204030204" charset="0"/>
                  <a:sym typeface="SimSun" panose="02010600030101010101" pitchFamily="2" charset="-122"/>
                </a:endParaRPr>
              </a:p>
            </p:txBody>
          </p:sp>
          <p:pic>
            <p:nvPicPr>
              <p:cNvPr id="43" name="Picture 42" descr="Group 410">
                <a:extLst>
                  <a:ext uri="{FF2B5EF4-FFF2-40B4-BE49-F238E27FC236}">
                    <a16:creationId xmlns:a16="http://schemas.microsoft.com/office/drawing/2014/main" id="{A44AF0B6-33A9-1B76-BC3E-059D5118F167}"/>
                  </a:ext>
                </a:extLst>
              </p:cNvPr>
              <p:cNvPicPr>
                <a:picLocks noChangeAspect="1"/>
              </p:cNvPicPr>
              <p:nvPr/>
            </p:nvPicPr>
            <p:blipFill>
              <a:blip r:embed="rId4"/>
              <a:stretch>
                <a:fillRect/>
              </a:stretch>
            </p:blipFill>
            <p:spPr>
              <a:xfrm>
                <a:off x="9673285" y="6342635"/>
                <a:ext cx="2235240" cy="354339"/>
              </a:xfrm>
              <a:prstGeom prst="rect">
                <a:avLst/>
              </a:prstGeom>
              <a:noFill/>
              <a:ln w="9525">
                <a:noFill/>
              </a:ln>
            </p:spPr>
          </p:pic>
        </p:grpSp>
      </p:grpSp>
      <p:sp>
        <p:nvSpPr>
          <p:cNvPr id="5" name="Google Shape;472;p17">
            <a:extLst>
              <a:ext uri="{FF2B5EF4-FFF2-40B4-BE49-F238E27FC236}">
                <a16:creationId xmlns:a16="http://schemas.microsoft.com/office/drawing/2014/main" id="{A49A3F0F-381B-B4C7-3A73-987B564AF61C}"/>
              </a:ext>
            </a:extLst>
          </p:cNvPr>
          <p:cNvSpPr txBox="1"/>
          <p:nvPr/>
        </p:nvSpPr>
        <p:spPr>
          <a:xfrm>
            <a:off x="2036251" y="3853835"/>
            <a:ext cx="8119495" cy="1107996"/>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000" b="0" i="0" u="none" strike="noStrike" cap="none" dirty="0">
                <a:solidFill>
                  <a:srgbClr val="FFFFFF"/>
                </a:solidFill>
                <a:latin typeface="Aeonik" panose="02010503030300000000" charset="0"/>
                <a:ea typeface="Cuprum" panose="00000500000000000000"/>
                <a:cs typeface="Aeonik" panose="02010503030300000000" charset="0"/>
                <a:sym typeface="Cuprum" panose="00000500000000000000"/>
              </a:rPr>
              <a:t>With so many benefits in its bag, React Native has emerged and is exponentially rising as the foremost choice of businesses and brands to launch their apps.</a:t>
            </a:r>
          </a:p>
        </p:txBody>
      </p:sp>
    </p:spTree>
    <p:extLst>
      <p:ext uri="{BB962C8B-B14F-4D97-AF65-F5344CB8AC3E}">
        <p14:creationId xmlns:p14="http://schemas.microsoft.com/office/powerpoint/2010/main" val="35019243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564</TotalTime>
  <Words>847</Words>
  <Application>Microsoft Office PowerPoint</Application>
  <PresentationFormat>Widescreen</PresentationFormat>
  <Paragraphs>68</Paragraphs>
  <Slides>10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Aeonik</vt:lpstr>
      <vt:lpstr>Aeonik Medium</vt:lpstr>
      <vt:lpstr>Ambit SemiBold</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Nilesh Patel</cp:lastModifiedBy>
  <cp:revision>10</cp:revision>
  <dcterms:created xsi:type="dcterms:W3CDTF">2023-10-19T12:54:12Z</dcterms:created>
  <dcterms:modified xsi:type="dcterms:W3CDTF">2023-10-20T13:38:42Z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AF89EDFC0D2945ED9485F02A810C35DF_11</vt:lpwstr>
  </property>
  <property fmtid="{D5CDD505-2E9C-101B-9397-08002B2CF9AE}" pid="3" name="KSOProductBuildVer">
    <vt:lpwstr>1033-12.2.0.13266</vt:lpwstr>
  </property>
</Properties>
</file>