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6" r:id="rId7"/>
    <p:sldId id="267" r:id="rId8"/>
    <p:sldId id="260" r:id="rId9"/>
    <p:sldId id="263"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FD3785"/>
    <a:srgbClr val="1733CE"/>
    <a:srgbClr val="F5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04D1-5DAD-4EC8-98EE-0031F0DA0A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2AEA2E-70D0-42A9-A802-DB6133B013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4DF301-B9A4-47FF-9BC8-84243F852AAA}"/>
              </a:ext>
            </a:extLst>
          </p:cNvPr>
          <p:cNvSpPr>
            <a:spLocks noGrp="1"/>
          </p:cNvSpPr>
          <p:nvPr>
            <p:ph type="dt" sz="half" idx="10"/>
          </p:nvPr>
        </p:nvSpPr>
        <p:spPr/>
        <p:txBody>
          <a:bodyPr/>
          <a:lstStyle/>
          <a:p>
            <a:fld id="{4763CD18-4C49-4E81-95AB-928CC16C81CC}" type="datetimeFigureOut">
              <a:rPr lang="en-GB" smtClean="0"/>
              <a:t>02/10/2022</a:t>
            </a:fld>
            <a:endParaRPr lang="en-GB"/>
          </a:p>
        </p:txBody>
      </p:sp>
      <p:sp>
        <p:nvSpPr>
          <p:cNvPr id="5" name="Footer Placeholder 4">
            <a:extLst>
              <a:ext uri="{FF2B5EF4-FFF2-40B4-BE49-F238E27FC236}">
                <a16:creationId xmlns:a16="http://schemas.microsoft.com/office/drawing/2014/main" id="{9770D6B1-0C05-46CC-9ADE-486EA07E54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C6AFA3-9DEB-4B2F-B606-85BB969E7A90}"/>
              </a:ext>
            </a:extLst>
          </p:cNvPr>
          <p:cNvSpPr>
            <a:spLocks noGrp="1"/>
          </p:cNvSpPr>
          <p:nvPr>
            <p:ph type="sldNum" sz="quarter" idx="12"/>
          </p:nvPr>
        </p:nvSpPr>
        <p:spPr/>
        <p:txBody>
          <a:bodyPr/>
          <a:lstStyle/>
          <a:p>
            <a:fld id="{FEDEB605-523B-46FA-972C-B247E4175B9F}" type="slidenum">
              <a:rPr lang="en-GB" smtClean="0"/>
              <a:t>‹#›</a:t>
            </a:fld>
            <a:endParaRPr lang="en-GB"/>
          </a:p>
        </p:txBody>
      </p:sp>
    </p:spTree>
    <p:extLst>
      <p:ext uri="{BB962C8B-B14F-4D97-AF65-F5344CB8AC3E}">
        <p14:creationId xmlns:p14="http://schemas.microsoft.com/office/powerpoint/2010/main" val="237294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D290-DD0E-4EA8-8C5F-2C0C4E56B9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F58027-8201-416A-ACAA-E2E850071D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9799D3-491A-4944-87B3-FE7CA69D5FFC}"/>
              </a:ext>
            </a:extLst>
          </p:cNvPr>
          <p:cNvSpPr>
            <a:spLocks noGrp="1"/>
          </p:cNvSpPr>
          <p:nvPr>
            <p:ph type="dt" sz="half" idx="10"/>
          </p:nvPr>
        </p:nvSpPr>
        <p:spPr/>
        <p:txBody>
          <a:bodyPr/>
          <a:lstStyle/>
          <a:p>
            <a:fld id="{4763CD18-4C49-4E81-95AB-928CC16C81CC}" type="datetimeFigureOut">
              <a:rPr lang="en-GB" smtClean="0"/>
              <a:t>02/10/2022</a:t>
            </a:fld>
            <a:endParaRPr lang="en-GB"/>
          </a:p>
        </p:txBody>
      </p:sp>
      <p:sp>
        <p:nvSpPr>
          <p:cNvPr id="5" name="Footer Placeholder 4">
            <a:extLst>
              <a:ext uri="{FF2B5EF4-FFF2-40B4-BE49-F238E27FC236}">
                <a16:creationId xmlns:a16="http://schemas.microsoft.com/office/drawing/2014/main" id="{29612393-071D-4879-9588-A22EBBC2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DBBE20-6D74-427E-BA67-BB07E7B027FB}"/>
              </a:ext>
            </a:extLst>
          </p:cNvPr>
          <p:cNvSpPr>
            <a:spLocks noGrp="1"/>
          </p:cNvSpPr>
          <p:nvPr>
            <p:ph type="sldNum" sz="quarter" idx="12"/>
          </p:nvPr>
        </p:nvSpPr>
        <p:spPr/>
        <p:txBody>
          <a:bodyPr/>
          <a:lstStyle/>
          <a:p>
            <a:fld id="{FEDEB605-523B-46FA-972C-B247E4175B9F}" type="slidenum">
              <a:rPr lang="en-GB" smtClean="0"/>
              <a:t>‹#›</a:t>
            </a:fld>
            <a:endParaRPr lang="en-GB"/>
          </a:p>
        </p:txBody>
      </p:sp>
    </p:spTree>
    <p:extLst>
      <p:ext uri="{BB962C8B-B14F-4D97-AF65-F5344CB8AC3E}">
        <p14:creationId xmlns:p14="http://schemas.microsoft.com/office/powerpoint/2010/main" val="301003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96A81-E4DB-44BD-B27D-D1D2A5CCA1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C4A537-C26D-4C53-972E-6FE459CFF9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FDF018-1297-4B30-A08A-D346E0D1AE27}"/>
              </a:ext>
            </a:extLst>
          </p:cNvPr>
          <p:cNvSpPr>
            <a:spLocks noGrp="1"/>
          </p:cNvSpPr>
          <p:nvPr>
            <p:ph type="dt" sz="half" idx="10"/>
          </p:nvPr>
        </p:nvSpPr>
        <p:spPr/>
        <p:txBody>
          <a:bodyPr/>
          <a:lstStyle/>
          <a:p>
            <a:fld id="{4763CD18-4C49-4E81-95AB-928CC16C81CC}" type="datetimeFigureOut">
              <a:rPr lang="en-GB" smtClean="0"/>
              <a:t>02/10/2022</a:t>
            </a:fld>
            <a:endParaRPr lang="en-GB"/>
          </a:p>
        </p:txBody>
      </p:sp>
      <p:sp>
        <p:nvSpPr>
          <p:cNvPr id="5" name="Footer Placeholder 4">
            <a:extLst>
              <a:ext uri="{FF2B5EF4-FFF2-40B4-BE49-F238E27FC236}">
                <a16:creationId xmlns:a16="http://schemas.microsoft.com/office/drawing/2014/main" id="{84D412AE-DEB0-4E3A-BFDC-3D21D888FB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CC0E30-DF87-4D6F-A90E-1B11FAB5328D}"/>
              </a:ext>
            </a:extLst>
          </p:cNvPr>
          <p:cNvSpPr>
            <a:spLocks noGrp="1"/>
          </p:cNvSpPr>
          <p:nvPr>
            <p:ph type="sldNum" sz="quarter" idx="12"/>
          </p:nvPr>
        </p:nvSpPr>
        <p:spPr/>
        <p:txBody>
          <a:bodyPr/>
          <a:lstStyle/>
          <a:p>
            <a:fld id="{FEDEB605-523B-46FA-972C-B247E4175B9F}" type="slidenum">
              <a:rPr lang="en-GB" smtClean="0"/>
              <a:t>‹#›</a:t>
            </a:fld>
            <a:endParaRPr lang="en-GB"/>
          </a:p>
        </p:txBody>
      </p:sp>
    </p:spTree>
    <p:extLst>
      <p:ext uri="{BB962C8B-B14F-4D97-AF65-F5344CB8AC3E}">
        <p14:creationId xmlns:p14="http://schemas.microsoft.com/office/powerpoint/2010/main" val="31960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635B-BA89-4FDA-A966-64ED6F8158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5610AA-063B-4E70-B367-C5FF3C0D6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10163B-2181-46D9-8D43-0AE51C83ED22}"/>
              </a:ext>
            </a:extLst>
          </p:cNvPr>
          <p:cNvSpPr>
            <a:spLocks noGrp="1"/>
          </p:cNvSpPr>
          <p:nvPr>
            <p:ph type="dt" sz="half" idx="10"/>
          </p:nvPr>
        </p:nvSpPr>
        <p:spPr/>
        <p:txBody>
          <a:bodyPr/>
          <a:lstStyle/>
          <a:p>
            <a:fld id="{4763CD18-4C49-4E81-95AB-928CC16C81CC}" type="datetimeFigureOut">
              <a:rPr lang="en-GB" smtClean="0"/>
              <a:t>02/10/2022</a:t>
            </a:fld>
            <a:endParaRPr lang="en-GB"/>
          </a:p>
        </p:txBody>
      </p:sp>
      <p:sp>
        <p:nvSpPr>
          <p:cNvPr id="5" name="Footer Placeholder 4">
            <a:extLst>
              <a:ext uri="{FF2B5EF4-FFF2-40B4-BE49-F238E27FC236}">
                <a16:creationId xmlns:a16="http://schemas.microsoft.com/office/drawing/2014/main" id="{CBDB89DC-FF33-444F-88E8-8369CFD246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4B41A2-14DF-40E7-B061-08692C4BFBDB}"/>
              </a:ext>
            </a:extLst>
          </p:cNvPr>
          <p:cNvSpPr>
            <a:spLocks noGrp="1"/>
          </p:cNvSpPr>
          <p:nvPr>
            <p:ph type="sldNum" sz="quarter" idx="12"/>
          </p:nvPr>
        </p:nvSpPr>
        <p:spPr/>
        <p:txBody>
          <a:bodyPr/>
          <a:lstStyle/>
          <a:p>
            <a:fld id="{FEDEB605-523B-46FA-972C-B247E4175B9F}" type="slidenum">
              <a:rPr lang="en-GB" smtClean="0"/>
              <a:t>‹#›</a:t>
            </a:fld>
            <a:endParaRPr lang="en-GB"/>
          </a:p>
        </p:txBody>
      </p:sp>
    </p:spTree>
    <p:extLst>
      <p:ext uri="{BB962C8B-B14F-4D97-AF65-F5344CB8AC3E}">
        <p14:creationId xmlns:p14="http://schemas.microsoft.com/office/powerpoint/2010/main" val="258772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A3C43-743D-4FCE-A6E8-2AE23148D5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47BC20-B65B-4DF0-B47E-B22C1FB1CE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C6CC11-9590-41C9-B673-A817A6F71B53}"/>
              </a:ext>
            </a:extLst>
          </p:cNvPr>
          <p:cNvSpPr>
            <a:spLocks noGrp="1"/>
          </p:cNvSpPr>
          <p:nvPr>
            <p:ph type="dt" sz="half" idx="10"/>
          </p:nvPr>
        </p:nvSpPr>
        <p:spPr/>
        <p:txBody>
          <a:bodyPr/>
          <a:lstStyle/>
          <a:p>
            <a:fld id="{4763CD18-4C49-4E81-95AB-928CC16C81CC}" type="datetimeFigureOut">
              <a:rPr lang="en-GB" smtClean="0"/>
              <a:t>02/10/2022</a:t>
            </a:fld>
            <a:endParaRPr lang="en-GB"/>
          </a:p>
        </p:txBody>
      </p:sp>
      <p:sp>
        <p:nvSpPr>
          <p:cNvPr id="5" name="Footer Placeholder 4">
            <a:extLst>
              <a:ext uri="{FF2B5EF4-FFF2-40B4-BE49-F238E27FC236}">
                <a16:creationId xmlns:a16="http://schemas.microsoft.com/office/drawing/2014/main" id="{C22FB395-4E3F-4149-884E-0DCA4822D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6648E3-BF8E-458A-94E3-7CCA3CCDE004}"/>
              </a:ext>
            </a:extLst>
          </p:cNvPr>
          <p:cNvSpPr>
            <a:spLocks noGrp="1"/>
          </p:cNvSpPr>
          <p:nvPr>
            <p:ph type="sldNum" sz="quarter" idx="12"/>
          </p:nvPr>
        </p:nvSpPr>
        <p:spPr/>
        <p:txBody>
          <a:bodyPr/>
          <a:lstStyle/>
          <a:p>
            <a:fld id="{FEDEB605-523B-46FA-972C-B247E4175B9F}" type="slidenum">
              <a:rPr lang="en-GB" smtClean="0"/>
              <a:t>‹#›</a:t>
            </a:fld>
            <a:endParaRPr lang="en-GB"/>
          </a:p>
        </p:txBody>
      </p:sp>
    </p:spTree>
    <p:extLst>
      <p:ext uri="{BB962C8B-B14F-4D97-AF65-F5344CB8AC3E}">
        <p14:creationId xmlns:p14="http://schemas.microsoft.com/office/powerpoint/2010/main" val="424845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287A-6FE7-4A46-B515-582A92114D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D4DEBF-4D62-47F5-9082-F91DBECB98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A6774B-1222-401E-BB1E-E397F35766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6CB0F2-4F26-46CD-A420-D70E9DA4B0FD}"/>
              </a:ext>
            </a:extLst>
          </p:cNvPr>
          <p:cNvSpPr>
            <a:spLocks noGrp="1"/>
          </p:cNvSpPr>
          <p:nvPr>
            <p:ph type="dt" sz="half" idx="10"/>
          </p:nvPr>
        </p:nvSpPr>
        <p:spPr/>
        <p:txBody>
          <a:bodyPr/>
          <a:lstStyle/>
          <a:p>
            <a:fld id="{4763CD18-4C49-4E81-95AB-928CC16C81CC}" type="datetimeFigureOut">
              <a:rPr lang="en-GB" smtClean="0"/>
              <a:t>02/10/2022</a:t>
            </a:fld>
            <a:endParaRPr lang="en-GB"/>
          </a:p>
        </p:txBody>
      </p:sp>
      <p:sp>
        <p:nvSpPr>
          <p:cNvPr id="6" name="Footer Placeholder 5">
            <a:extLst>
              <a:ext uri="{FF2B5EF4-FFF2-40B4-BE49-F238E27FC236}">
                <a16:creationId xmlns:a16="http://schemas.microsoft.com/office/drawing/2014/main" id="{6CEAB7F6-5C53-4CFC-874C-26C20EE9F0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231A38-0E07-459E-BAF1-62DB5E766A76}"/>
              </a:ext>
            </a:extLst>
          </p:cNvPr>
          <p:cNvSpPr>
            <a:spLocks noGrp="1"/>
          </p:cNvSpPr>
          <p:nvPr>
            <p:ph type="sldNum" sz="quarter" idx="12"/>
          </p:nvPr>
        </p:nvSpPr>
        <p:spPr/>
        <p:txBody>
          <a:bodyPr/>
          <a:lstStyle/>
          <a:p>
            <a:fld id="{FEDEB605-523B-46FA-972C-B247E4175B9F}" type="slidenum">
              <a:rPr lang="en-GB" smtClean="0"/>
              <a:t>‹#›</a:t>
            </a:fld>
            <a:endParaRPr lang="en-GB"/>
          </a:p>
        </p:txBody>
      </p:sp>
    </p:spTree>
    <p:extLst>
      <p:ext uri="{BB962C8B-B14F-4D97-AF65-F5344CB8AC3E}">
        <p14:creationId xmlns:p14="http://schemas.microsoft.com/office/powerpoint/2010/main" val="230657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E003-26D1-4CEE-8754-0701387C80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92769E-1306-4BAE-B552-57DC79B51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6D192A-2F4C-4D7C-8356-5975D26F6D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676BB9-A4DA-472A-B879-3F0DED14A5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3C57D3-784A-49C5-A5EE-C42CAF1C1D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7D45C4-CEC5-4952-A82C-7AEAA9B5A557}"/>
              </a:ext>
            </a:extLst>
          </p:cNvPr>
          <p:cNvSpPr>
            <a:spLocks noGrp="1"/>
          </p:cNvSpPr>
          <p:nvPr>
            <p:ph type="dt" sz="half" idx="10"/>
          </p:nvPr>
        </p:nvSpPr>
        <p:spPr/>
        <p:txBody>
          <a:bodyPr/>
          <a:lstStyle/>
          <a:p>
            <a:fld id="{4763CD18-4C49-4E81-95AB-928CC16C81CC}" type="datetimeFigureOut">
              <a:rPr lang="en-GB" smtClean="0"/>
              <a:t>02/10/2022</a:t>
            </a:fld>
            <a:endParaRPr lang="en-GB"/>
          </a:p>
        </p:txBody>
      </p:sp>
      <p:sp>
        <p:nvSpPr>
          <p:cNvPr id="8" name="Footer Placeholder 7">
            <a:extLst>
              <a:ext uri="{FF2B5EF4-FFF2-40B4-BE49-F238E27FC236}">
                <a16:creationId xmlns:a16="http://schemas.microsoft.com/office/drawing/2014/main" id="{F9647BB5-E8BF-45D9-951E-5400D51262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F5E84D-D6D6-40BF-93FE-D8B717ABAC82}"/>
              </a:ext>
            </a:extLst>
          </p:cNvPr>
          <p:cNvSpPr>
            <a:spLocks noGrp="1"/>
          </p:cNvSpPr>
          <p:nvPr>
            <p:ph type="sldNum" sz="quarter" idx="12"/>
          </p:nvPr>
        </p:nvSpPr>
        <p:spPr/>
        <p:txBody>
          <a:bodyPr/>
          <a:lstStyle/>
          <a:p>
            <a:fld id="{FEDEB605-523B-46FA-972C-B247E4175B9F}" type="slidenum">
              <a:rPr lang="en-GB" smtClean="0"/>
              <a:t>‹#›</a:t>
            </a:fld>
            <a:endParaRPr lang="en-GB"/>
          </a:p>
        </p:txBody>
      </p:sp>
    </p:spTree>
    <p:extLst>
      <p:ext uri="{BB962C8B-B14F-4D97-AF65-F5344CB8AC3E}">
        <p14:creationId xmlns:p14="http://schemas.microsoft.com/office/powerpoint/2010/main" val="185288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7159-FC00-42C4-AB91-5CB5C746CF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A58646-78A6-4A0F-8054-6D0BA50E4995}"/>
              </a:ext>
            </a:extLst>
          </p:cNvPr>
          <p:cNvSpPr>
            <a:spLocks noGrp="1"/>
          </p:cNvSpPr>
          <p:nvPr>
            <p:ph type="dt" sz="half" idx="10"/>
          </p:nvPr>
        </p:nvSpPr>
        <p:spPr/>
        <p:txBody>
          <a:bodyPr/>
          <a:lstStyle/>
          <a:p>
            <a:fld id="{4763CD18-4C49-4E81-95AB-928CC16C81CC}" type="datetimeFigureOut">
              <a:rPr lang="en-GB" smtClean="0"/>
              <a:t>02/10/2022</a:t>
            </a:fld>
            <a:endParaRPr lang="en-GB"/>
          </a:p>
        </p:txBody>
      </p:sp>
      <p:sp>
        <p:nvSpPr>
          <p:cNvPr id="4" name="Footer Placeholder 3">
            <a:extLst>
              <a:ext uri="{FF2B5EF4-FFF2-40B4-BE49-F238E27FC236}">
                <a16:creationId xmlns:a16="http://schemas.microsoft.com/office/drawing/2014/main" id="{F449B9EB-3A6E-47C3-B94C-E624BE52D4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86D68E-696A-4CB2-98B7-03E7B72E341C}"/>
              </a:ext>
            </a:extLst>
          </p:cNvPr>
          <p:cNvSpPr>
            <a:spLocks noGrp="1"/>
          </p:cNvSpPr>
          <p:nvPr>
            <p:ph type="sldNum" sz="quarter" idx="12"/>
          </p:nvPr>
        </p:nvSpPr>
        <p:spPr/>
        <p:txBody>
          <a:bodyPr/>
          <a:lstStyle/>
          <a:p>
            <a:fld id="{FEDEB605-523B-46FA-972C-B247E4175B9F}" type="slidenum">
              <a:rPr lang="en-GB" smtClean="0"/>
              <a:t>‹#›</a:t>
            </a:fld>
            <a:endParaRPr lang="en-GB"/>
          </a:p>
        </p:txBody>
      </p:sp>
    </p:spTree>
    <p:extLst>
      <p:ext uri="{BB962C8B-B14F-4D97-AF65-F5344CB8AC3E}">
        <p14:creationId xmlns:p14="http://schemas.microsoft.com/office/powerpoint/2010/main" val="130293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9F8498-5D7B-4660-BFD1-7F4397F53678}"/>
              </a:ext>
            </a:extLst>
          </p:cNvPr>
          <p:cNvSpPr>
            <a:spLocks noGrp="1"/>
          </p:cNvSpPr>
          <p:nvPr>
            <p:ph type="dt" sz="half" idx="10"/>
          </p:nvPr>
        </p:nvSpPr>
        <p:spPr/>
        <p:txBody>
          <a:bodyPr/>
          <a:lstStyle/>
          <a:p>
            <a:fld id="{4763CD18-4C49-4E81-95AB-928CC16C81CC}" type="datetimeFigureOut">
              <a:rPr lang="en-GB" smtClean="0"/>
              <a:t>02/10/2022</a:t>
            </a:fld>
            <a:endParaRPr lang="en-GB"/>
          </a:p>
        </p:txBody>
      </p:sp>
      <p:sp>
        <p:nvSpPr>
          <p:cNvPr id="3" name="Footer Placeholder 2">
            <a:extLst>
              <a:ext uri="{FF2B5EF4-FFF2-40B4-BE49-F238E27FC236}">
                <a16:creationId xmlns:a16="http://schemas.microsoft.com/office/drawing/2014/main" id="{67D92C24-C05A-4E36-96CA-B808F34943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168D79-555E-4CC0-8ECE-0C58D5A44DE6}"/>
              </a:ext>
            </a:extLst>
          </p:cNvPr>
          <p:cNvSpPr>
            <a:spLocks noGrp="1"/>
          </p:cNvSpPr>
          <p:nvPr>
            <p:ph type="sldNum" sz="quarter" idx="12"/>
          </p:nvPr>
        </p:nvSpPr>
        <p:spPr/>
        <p:txBody>
          <a:bodyPr/>
          <a:lstStyle/>
          <a:p>
            <a:fld id="{FEDEB605-523B-46FA-972C-B247E4175B9F}" type="slidenum">
              <a:rPr lang="en-GB" smtClean="0"/>
              <a:t>‹#›</a:t>
            </a:fld>
            <a:endParaRPr lang="en-GB"/>
          </a:p>
        </p:txBody>
      </p:sp>
    </p:spTree>
    <p:extLst>
      <p:ext uri="{BB962C8B-B14F-4D97-AF65-F5344CB8AC3E}">
        <p14:creationId xmlns:p14="http://schemas.microsoft.com/office/powerpoint/2010/main" val="191393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1AB8-4046-46D7-8EEC-D22A980A3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E313A0-C9FD-467F-AC2A-8A98C7BCA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27E868-AB46-4622-9747-C33C3FF3A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DE297-7B2B-4B84-B200-E983BCF6D0AC}"/>
              </a:ext>
            </a:extLst>
          </p:cNvPr>
          <p:cNvSpPr>
            <a:spLocks noGrp="1"/>
          </p:cNvSpPr>
          <p:nvPr>
            <p:ph type="dt" sz="half" idx="10"/>
          </p:nvPr>
        </p:nvSpPr>
        <p:spPr/>
        <p:txBody>
          <a:bodyPr/>
          <a:lstStyle/>
          <a:p>
            <a:fld id="{4763CD18-4C49-4E81-95AB-928CC16C81CC}" type="datetimeFigureOut">
              <a:rPr lang="en-GB" smtClean="0"/>
              <a:t>02/10/2022</a:t>
            </a:fld>
            <a:endParaRPr lang="en-GB"/>
          </a:p>
        </p:txBody>
      </p:sp>
      <p:sp>
        <p:nvSpPr>
          <p:cNvPr id="6" name="Footer Placeholder 5">
            <a:extLst>
              <a:ext uri="{FF2B5EF4-FFF2-40B4-BE49-F238E27FC236}">
                <a16:creationId xmlns:a16="http://schemas.microsoft.com/office/drawing/2014/main" id="{613F9928-5E88-43D5-8B0B-8CBF709DDF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84595-FE8D-4F1F-BBA5-2F6416E9179A}"/>
              </a:ext>
            </a:extLst>
          </p:cNvPr>
          <p:cNvSpPr>
            <a:spLocks noGrp="1"/>
          </p:cNvSpPr>
          <p:nvPr>
            <p:ph type="sldNum" sz="quarter" idx="12"/>
          </p:nvPr>
        </p:nvSpPr>
        <p:spPr/>
        <p:txBody>
          <a:bodyPr/>
          <a:lstStyle/>
          <a:p>
            <a:fld id="{FEDEB605-523B-46FA-972C-B247E4175B9F}" type="slidenum">
              <a:rPr lang="en-GB" smtClean="0"/>
              <a:t>‹#›</a:t>
            </a:fld>
            <a:endParaRPr lang="en-GB"/>
          </a:p>
        </p:txBody>
      </p:sp>
    </p:spTree>
    <p:extLst>
      <p:ext uri="{BB962C8B-B14F-4D97-AF65-F5344CB8AC3E}">
        <p14:creationId xmlns:p14="http://schemas.microsoft.com/office/powerpoint/2010/main" val="169102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C5E1A-3BBA-4B2E-96CA-5052DBB8D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4F29DF-A9DB-4182-A2BF-671421FF13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37D45F-FE35-4F24-9F76-66E592793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5CE0C9-91A9-4CCB-A2AB-A532AF4FD1EA}"/>
              </a:ext>
            </a:extLst>
          </p:cNvPr>
          <p:cNvSpPr>
            <a:spLocks noGrp="1"/>
          </p:cNvSpPr>
          <p:nvPr>
            <p:ph type="dt" sz="half" idx="10"/>
          </p:nvPr>
        </p:nvSpPr>
        <p:spPr/>
        <p:txBody>
          <a:bodyPr/>
          <a:lstStyle/>
          <a:p>
            <a:fld id="{4763CD18-4C49-4E81-95AB-928CC16C81CC}" type="datetimeFigureOut">
              <a:rPr lang="en-GB" smtClean="0"/>
              <a:t>02/10/2022</a:t>
            </a:fld>
            <a:endParaRPr lang="en-GB"/>
          </a:p>
        </p:txBody>
      </p:sp>
      <p:sp>
        <p:nvSpPr>
          <p:cNvPr id="6" name="Footer Placeholder 5">
            <a:extLst>
              <a:ext uri="{FF2B5EF4-FFF2-40B4-BE49-F238E27FC236}">
                <a16:creationId xmlns:a16="http://schemas.microsoft.com/office/drawing/2014/main" id="{6F01BD18-C86E-4796-9418-482DB83682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D243AC-7684-4B1F-8395-52098693F7D3}"/>
              </a:ext>
            </a:extLst>
          </p:cNvPr>
          <p:cNvSpPr>
            <a:spLocks noGrp="1"/>
          </p:cNvSpPr>
          <p:nvPr>
            <p:ph type="sldNum" sz="quarter" idx="12"/>
          </p:nvPr>
        </p:nvSpPr>
        <p:spPr/>
        <p:txBody>
          <a:bodyPr/>
          <a:lstStyle/>
          <a:p>
            <a:fld id="{FEDEB605-523B-46FA-972C-B247E4175B9F}" type="slidenum">
              <a:rPr lang="en-GB" smtClean="0"/>
              <a:t>‹#›</a:t>
            </a:fld>
            <a:endParaRPr lang="en-GB"/>
          </a:p>
        </p:txBody>
      </p:sp>
    </p:spTree>
    <p:extLst>
      <p:ext uri="{BB962C8B-B14F-4D97-AF65-F5344CB8AC3E}">
        <p14:creationId xmlns:p14="http://schemas.microsoft.com/office/powerpoint/2010/main" val="282148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8A948-F52C-43FC-9100-F0339262A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29247-374D-46AE-A98A-C2156876E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9D55D8-3083-4F31-8AFB-1752B7384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3CD18-4C49-4E81-95AB-928CC16C81CC}" type="datetimeFigureOut">
              <a:rPr lang="en-GB" smtClean="0"/>
              <a:t>02/10/2022</a:t>
            </a:fld>
            <a:endParaRPr lang="en-GB"/>
          </a:p>
        </p:txBody>
      </p:sp>
      <p:sp>
        <p:nvSpPr>
          <p:cNvPr id="5" name="Footer Placeholder 4">
            <a:extLst>
              <a:ext uri="{FF2B5EF4-FFF2-40B4-BE49-F238E27FC236}">
                <a16:creationId xmlns:a16="http://schemas.microsoft.com/office/drawing/2014/main" id="{AD3C5880-7A8C-46C2-BA3F-95C59252B8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C7B4B2-7542-410E-B11A-7F07793A79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EB605-523B-46FA-972C-B247E4175B9F}" type="slidenum">
              <a:rPr lang="en-GB" smtClean="0"/>
              <a:t>‹#›</a:t>
            </a:fld>
            <a:endParaRPr lang="en-GB"/>
          </a:p>
        </p:txBody>
      </p:sp>
    </p:spTree>
    <p:extLst>
      <p:ext uri="{BB962C8B-B14F-4D97-AF65-F5344CB8AC3E}">
        <p14:creationId xmlns:p14="http://schemas.microsoft.com/office/powerpoint/2010/main" val="324313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eblineindia.com/blog/retail-ecommerce-software-development-guide/" TargetMode="Externa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eblineindia.com/blog/retail-ecommerce-software-development-guide/"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eblineindia.com/blog/retail-ecommerce-software-development-guide/"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eblineindia.com/blog/retail-ecommerce-software-development-guide/"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eblineindia.com/blog/retail-ecommerce-software-development-guide/"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eblineindia.com/blog/retail-ecommerce-software-development-guide/"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eblineindia.com/blog/retail-ecommerce-software-development-guide/"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weblineindia.com/blog/retail-ecommerce-software-development-gu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078C4EE-6272-4F4C-A186-055DBCA358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20320"/>
            <a:ext cx="12192001" cy="6837680"/>
          </a:xfrm>
          <a:prstGeom prst="rect">
            <a:avLst/>
          </a:prstGeom>
        </p:spPr>
      </p:pic>
    </p:spTree>
    <p:extLst>
      <p:ext uri="{BB962C8B-B14F-4D97-AF65-F5344CB8AC3E}">
        <p14:creationId xmlns:p14="http://schemas.microsoft.com/office/powerpoint/2010/main" val="3458088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Connector 16">
            <a:extLst>
              <a:ext uri="{FF2B5EF4-FFF2-40B4-BE49-F238E27FC236}">
                <a16:creationId xmlns:a16="http://schemas.microsoft.com/office/drawing/2014/main" id="{F430ACB5-0D65-47D3-8498-37B683DE26AE}"/>
              </a:ext>
            </a:extLst>
          </p:cNvPr>
          <p:cNvSpPr/>
          <p:nvPr/>
        </p:nvSpPr>
        <p:spPr>
          <a:xfrm>
            <a:off x="771780" y="2225171"/>
            <a:ext cx="3667026" cy="3667026"/>
          </a:xfrm>
          <a:prstGeom prst="flowChartConnector">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622F28FA-25E3-40A7-AD96-6F7832E0BB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5593" y="3839609"/>
            <a:ext cx="2819400" cy="438150"/>
          </a:xfrm>
          <a:prstGeom prst="rect">
            <a:avLst/>
          </a:prstGeom>
        </p:spPr>
      </p:pic>
      <p:sp>
        <p:nvSpPr>
          <p:cNvPr id="6" name="Text Box 4">
            <a:extLst>
              <a:ext uri="{FF2B5EF4-FFF2-40B4-BE49-F238E27FC236}">
                <a16:creationId xmlns:a16="http://schemas.microsoft.com/office/drawing/2014/main" id="{F0A15789-2BAD-48AB-BA0C-D68CAAD9A074}"/>
              </a:ext>
            </a:extLst>
          </p:cNvPr>
          <p:cNvSpPr txBox="1">
            <a:spLocks noChangeArrowheads="1"/>
          </p:cNvSpPr>
          <p:nvPr/>
        </p:nvSpPr>
        <p:spPr bwMode="auto">
          <a:xfrm>
            <a:off x="671087" y="462591"/>
            <a:ext cx="79636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8000" b="1" dirty="0">
                <a:solidFill>
                  <a:schemeClr val="tx1">
                    <a:lumMod val="95000"/>
                    <a:lumOff val="5000"/>
                  </a:schemeClr>
                </a:solidFill>
                <a:latin typeface="Calibri" panose="020F0502020204030204" pitchFamily="34" charset="0"/>
                <a:cs typeface="Calibri" panose="020F0502020204030204" pitchFamily="34" charset="0"/>
              </a:rPr>
              <a:t>THANK YOU</a:t>
            </a:r>
          </a:p>
        </p:txBody>
      </p:sp>
      <p:sp>
        <p:nvSpPr>
          <p:cNvPr id="7" name="Text Box 5">
            <a:extLst>
              <a:ext uri="{FF2B5EF4-FFF2-40B4-BE49-F238E27FC236}">
                <a16:creationId xmlns:a16="http://schemas.microsoft.com/office/drawing/2014/main" id="{CC21FCA6-EFB6-44DF-866F-09FC8537C437}"/>
              </a:ext>
            </a:extLst>
          </p:cNvPr>
          <p:cNvSpPr txBox="1">
            <a:spLocks noChangeArrowheads="1"/>
          </p:cNvSpPr>
          <p:nvPr/>
        </p:nvSpPr>
        <p:spPr bwMode="auto">
          <a:xfrm>
            <a:off x="5216915" y="2787969"/>
            <a:ext cx="1758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tx1">
                    <a:lumMod val="95000"/>
                    <a:lumOff val="5000"/>
                  </a:schemeClr>
                </a:solidFill>
                <a:latin typeface="Calibri" panose="020F0502020204030204" pitchFamily="34" charset="0"/>
                <a:cs typeface="Calibri" panose="020F0502020204030204" pitchFamily="34" charset="0"/>
              </a:rPr>
              <a:t>CONTACT US</a:t>
            </a:r>
          </a:p>
        </p:txBody>
      </p:sp>
      <p:sp>
        <p:nvSpPr>
          <p:cNvPr id="8" name="Text Box 5">
            <a:extLst>
              <a:ext uri="{FF2B5EF4-FFF2-40B4-BE49-F238E27FC236}">
                <a16:creationId xmlns:a16="http://schemas.microsoft.com/office/drawing/2014/main" id="{C234C91F-8894-4066-AEBA-CD5F4DE4849C}"/>
              </a:ext>
            </a:extLst>
          </p:cNvPr>
          <p:cNvSpPr txBox="1">
            <a:spLocks noChangeArrowheads="1"/>
          </p:cNvSpPr>
          <p:nvPr/>
        </p:nvSpPr>
        <p:spPr bwMode="auto">
          <a:xfrm>
            <a:off x="5216914" y="3266838"/>
            <a:ext cx="36743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tx1">
                    <a:lumMod val="95000"/>
                    <a:lumOff val="5000"/>
                  </a:schemeClr>
                </a:solidFill>
                <a:latin typeface="Calibri" panose="020F0502020204030204" pitchFamily="34" charset="0"/>
                <a:cs typeface="Calibri" panose="020F0502020204030204" pitchFamily="34" charset="0"/>
              </a:rPr>
              <a:t>+1-213-908-1090 (USA)</a:t>
            </a:r>
          </a:p>
          <a:p>
            <a:r>
              <a:rPr lang="en-US" altLang="zh-CN" sz="2400" dirty="0">
                <a:solidFill>
                  <a:schemeClr val="tx1">
                    <a:lumMod val="95000"/>
                    <a:lumOff val="5000"/>
                  </a:schemeClr>
                </a:solidFill>
                <a:latin typeface="Calibri" panose="020F0502020204030204" pitchFamily="34" charset="0"/>
                <a:cs typeface="Calibri" panose="020F0502020204030204" pitchFamily="34" charset="0"/>
              </a:rPr>
              <a:t>+61-2-8011-4668 (AUS)</a:t>
            </a:r>
          </a:p>
        </p:txBody>
      </p:sp>
      <p:sp>
        <p:nvSpPr>
          <p:cNvPr id="9" name="Text Box 5">
            <a:extLst>
              <a:ext uri="{FF2B5EF4-FFF2-40B4-BE49-F238E27FC236}">
                <a16:creationId xmlns:a16="http://schemas.microsoft.com/office/drawing/2014/main" id="{D654A511-5E29-416A-9E00-56DCF6C25E3B}"/>
              </a:ext>
            </a:extLst>
          </p:cNvPr>
          <p:cNvSpPr txBox="1">
            <a:spLocks noChangeArrowheads="1"/>
          </p:cNvSpPr>
          <p:nvPr/>
        </p:nvSpPr>
        <p:spPr bwMode="auto">
          <a:xfrm>
            <a:off x="5216914" y="4401370"/>
            <a:ext cx="154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chemeClr val="tx1">
                    <a:lumMod val="95000"/>
                    <a:lumOff val="5000"/>
                  </a:schemeClr>
                </a:solidFill>
                <a:latin typeface="Calibri" panose="020F0502020204030204" pitchFamily="34" charset="0"/>
                <a:cs typeface="Calibri" panose="020F0502020204030204" pitchFamily="34" charset="0"/>
              </a:rPr>
              <a:t>EMAIL</a:t>
            </a:r>
          </a:p>
        </p:txBody>
      </p:sp>
      <p:sp>
        <p:nvSpPr>
          <p:cNvPr id="10" name="Text Box 5">
            <a:extLst>
              <a:ext uri="{FF2B5EF4-FFF2-40B4-BE49-F238E27FC236}">
                <a16:creationId xmlns:a16="http://schemas.microsoft.com/office/drawing/2014/main" id="{0B9A376E-E5F8-4DDB-B42D-3CE621F5FA40}"/>
              </a:ext>
            </a:extLst>
          </p:cNvPr>
          <p:cNvSpPr txBox="1">
            <a:spLocks noChangeArrowheads="1"/>
          </p:cNvSpPr>
          <p:nvPr/>
        </p:nvSpPr>
        <p:spPr bwMode="auto">
          <a:xfrm>
            <a:off x="5216914" y="4753795"/>
            <a:ext cx="3181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tx1">
                    <a:lumMod val="95000"/>
                    <a:lumOff val="5000"/>
                  </a:schemeClr>
                </a:solidFill>
                <a:latin typeface="Calibri" panose="020F0502020204030204" pitchFamily="34" charset="0"/>
                <a:cs typeface="Calibri" panose="020F0502020204030204" pitchFamily="34" charset="0"/>
              </a:rPr>
              <a:t>info@weblineindia.com</a:t>
            </a:r>
          </a:p>
        </p:txBody>
      </p:sp>
      <p:sp>
        <p:nvSpPr>
          <p:cNvPr id="11" name="Text Box 5">
            <a:extLst>
              <a:ext uri="{FF2B5EF4-FFF2-40B4-BE49-F238E27FC236}">
                <a16:creationId xmlns:a16="http://schemas.microsoft.com/office/drawing/2014/main" id="{107D8CED-23B7-46DA-895C-238D7DC1A69C}"/>
              </a:ext>
            </a:extLst>
          </p:cNvPr>
          <p:cNvSpPr txBox="1">
            <a:spLocks noChangeArrowheads="1"/>
          </p:cNvSpPr>
          <p:nvPr/>
        </p:nvSpPr>
        <p:spPr bwMode="auto">
          <a:xfrm>
            <a:off x="8573797" y="3227687"/>
            <a:ext cx="31882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tx1">
                    <a:lumMod val="95000"/>
                    <a:lumOff val="5000"/>
                  </a:schemeClr>
                </a:solidFill>
                <a:latin typeface="Calibri" panose="020F0502020204030204" pitchFamily="34" charset="0"/>
                <a:cs typeface="Calibri" panose="020F0502020204030204" pitchFamily="34" charset="0"/>
              </a:rPr>
              <a:t>+44-207-193-7507 (UK)</a:t>
            </a:r>
          </a:p>
          <a:p>
            <a:r>
              <a:rPr lang="en-US" altLang="zh-CN" sz="2400" dirty="0">
                <a:solidFill>
                  <a:schemeClr val="tx1">
                    <a:lumMod val="95000"/>
                    <a:lumOff val="5000"/>
                  </a:schemeClr>
                </a:solidFill>
                <a:latin typeface="Calibri" panose="020F0502020204030204" pitchFamily="34" charset="0"/>
                <a:cs typeface="Calibri" panose="020F0502020204030204" pitchFamily="34" charset="0"/>
              </a:rPr>
              <a:t>+91-79-26420897 (IND)</a:t>
            </a:r>
          </a:p>
        </p:txBody>
      </p:sp>
      <p:sp>
        <p:nvSpPr>
          <p:cNvPr id="12" name="Text Box 5">
            <a:extLst>
              <a:ext uri="{FF2B5EF4-FFF2-40B4-BE49-F238E27FC236}">
                <a16:creationId xmlns:a16="http://schemas.microsoft.com/office/drawing/2014/main" id="{84C1FB90-C440-473E-8C13-3101572F66E2}"/>
              </a:ext>
            </a:extLst>
          </p:cNvPr>
          <p:cNvSpPr txBox="1">
            <a:spLocks noChangeArrowheads="1"/>
          </p:cNvSpPr>
          <p:nvPr/>
        </p:nvSpPr>
        <p:spPr bwMode="auto">
          <a:xfrm>
            <a:off x="8623301" y="4310376"/>
            <a:ext cx="154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chemeClr val="tx1">
                    <a:lumMod val="95000"/>
                    <a:lumOff val="5000"/>
                  </a:schemeClr>
                </a:solidFill>
                <a:latin typeface="Calibri" panose="020F0502020204030204" pitchFamily="34" charset="0"/>
                <a:cs typeface="Calibri" panose="020F0502020204030204" pitchFamily="34" charset="0"/>
              </a:rPr>
              <a:t>WEBSITE</a:t>
            </a:r>
          </a:p>
        </p:txBody>
      </p:sp>
      <p:sp>
        <p:nvSpPr>
          <p:cNvPr id="13" name="Text Box 5">
            <a:extLst>
              <a:ext uri="{FF2B5EF4-FFF2-40B4-BE49-F238E27FC236}">
                <a16:creationId xmlns:a16="http://schemas.microsoft.com/office/drawing/2014/main" id="{5AD91164-4971-47BD-AADA-3F030CE57130}"/>
              </a:ext>
            </a:extLst>
          </p:cNvPr>
          <p:cNvSpPr txBox="1">
            <a:spLocks noChangeArrowheads="1"/>
          </p:cNvSpPr>
          <p:nvPr/>
        </p:nvSpPr>
        <p:spPr bwMode="auto">
          <a:xfrm>
            <a:off x="8623301" y="4662801"/>
            <a:ext cx="3138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tx1">
                    <a:lumMod val="95000"/>
                    <a:lumOff val="5000"/>
                  </a:schemeClr>
                </a:solidFill>
                <a:latin typeface="Calibri" panose="020F0502020204030204" pitchFamily="34" charset="0"/>
                <a:cs typeface="Calibri" panose="020F0502020204030204" pitchFamily="34" charset="0"/>
              </a:rPr>
              <a:t>www.weblineindia.com</a:t>
            </a:r>
          </a:p>
        </p:txBody>
      </p:sp>
      <p:sp>
        <p:nvSpPr>
          <p:cNvPr id="16" name="Double Bracket 15">
            <a:extLst>
              <a:ext uri="{FF2B5EF4-FFF2-40B4-BE49-F238E27FC236}">
                <a16:creationId xmlns:a16="http://schemas.microsoft.com/office/drawing/2014/main" id="{D2C6064B-FB32-437C-BEC5-1C9BB622B0AB}"/>
              </a:ext>
            </a:extLst>
          </p:cNvPr>
          <p:cNvSpPr/>
          <p:nvPr/>
        </p:nvSpPr>
        <p:spPr>
          <a:xfrm>
            <a:off x="5076452" y="2465554"/>
            <a:ext cx="6685625" cy="3186260"/>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1206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A7C93D-5AF0-4DC3-A3F2-70150457BE25}"/>
              </a:ext>
            </a:extLst>
          </p:cNvPr>
          <p:cNvSpPr/>
          <p:nvPr/>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03658B2-557F-4C5A-B187-486D2BC3E552}"/>
              </a:ext>
            </a:extLst>
          </p:cNvPr>
          <p:cNvSpPr/>
          <p:nvPr/>
        </p:nvSpPr>
        <p:spPr>
          <a:xfrm>
            <a:off x="985520" y="764880"/>
            <a:ext cx="10220960" cy="532824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37F45B70-03FF-4F6A-B4A4-D8223EFEEB02}"/>
              </a:ext>
            </a:extLst>
          </p:cNvPr>
          <p:cNvSpPr>
            <a:spLocks noGrp="1"/>
          </p:cNvSpPr>
          <p:nvPr>
            <p:ph type="ctrTitle"/>
          </p:nvPr>
        </p:nvSpPr>
        <p:spPr>
          <a:xfrm>
            <a:off x="1229360" y="1955931"/>
            <a:ext cx="9733280" cy="2946139"/>
          </a:xfrm>
        </p:spPr>
        <p:txBody>
          <a:bodyPr>
            <a:noAutofit/>
          </a:bodyPr>
          <a:lstStyle/>
          <a:p>
            <a:pPr>
              <a:lnSpc>
                <a:spcPct val="100000"/>
              </a:lnSpc>
            </a:pPr>
            <a:r>
              <a:rPr lang="en-GB" sz="3200" b="1" i="1" dirty="0">
                <a:latin typeface="+mn-lt"/>
              </a:rPr>
              <a:t>eCommerce and retail software is used to run eCommerce and retail operations. eCommerce software is used to manage all of the orders placed by customers, as well as shipping, tracking, inventory management and so on. You may also manage all of your clients, consumers, items, and more with retail software.</a:t>
            </a:r>
          </a:p>
        </p:txBody>
      </p:sp>
      <p:cxnSp>
        <p:nvCxnSpPr>
          <p:cNvPr id="6" name="Straight Connector 5">
            <a:extLst>
              <a:ext uri="{FF2B5EF4-FFF2-40B4-BE49-F238E27FC236}">
                <a16:creationId xmlns:a16="http://schemas.microsoft.com/office/drawing/2014/main" id="{35C7828F-EEA8-48A2-B312-6E5900BC4010}"/>
              </a:ext>
            </a:extLst>
          </p:cNvPr>
          <p:cNvCxnSpPr/>
          <p:nvPr/>
        </p:nvCxnSpPr>
        <p:spPr>
          <a:xfrm>
            <a:off x="0" y="6226565"/>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5F14AD0-D694-45F2-8C92-F70DA9A09397}"/>
              </a:ext>
            </a:extLst>
          </p:cNvPr>
          <p:cNvSpPr txBox="1"/>
          <p:nvPr/>
        </p:nvSpPr>
        <p:spPr>
          <a:xfrm>
            <a:off x="487835" y="6351985"/>
            <a:ext cx="9010835" cy="369332"/>
          </a:xfrm>
          <a:prstGeom prst="rect">
            <a:avLst/>
          </a:prstGeom>
          <a:noFill/>
        </p:spPr>
        <p:txBody>
          <a:bodyPr wrap="square" lIns="91440" tIns="45720" rIns="91440" bIns="45720" rtlCol="0" anchor="ctr">
            <a:spAutoFit/>
          </a:bodyPr>
          <a:lstStyle/>
          <a:p>
            <a:r>
              <a:rPr lang="en-US" sz="1600" b="1" dirty="0">
                <a:solidFill>
                  <a:schemeClr val="tx1">
                    <a:lumMod val="95000"/>
                    <a:lumOff val="5000"/>
                  </a:schemeClr>
                </a:solidFill>
                <a:latin typeface="Calibri"/>
                <a:cs typeface="Calibri"/>
              </a:rPr>
              <a:t>Source: </a:t>
            </a:r>
            <a:r>
              <a:rPr lang="en-GB" dirty="0">
                <a:hlinkClick r:id="rId2"/>
              </a:rPr>
              <a:t>https://www.weblineindia.com/blog/retail-ecommerce-software-development-guide/</a:t>
            </a:r>
            <a:endParaRPr lang="en-GB" sz="1400" b="1" dirty="0">
              <a:solidFill>
                <a:schemeClr val="bg1">
                  <a:lumMod val="95000"/>
                </a:schemeClr>
              </a:solidFill>
              <a:latin typeface="Calibri" panose="020F0502020204030204" pitchFamily="34" charset="0"/>
              <a:cs typeface="Calibri" panose="020F0502020204030204" pitchFamily="34" charset="0"/>
            </a:endParaRPr>
          </a:p>
        </p:txBody>
      </p:sp>
      <p:pic>
        <p:nvPicPr>
          <p:cNvPr id="2" name="Graphic 1">
            <a:extLst>
              <a:ext uri="{FF2B5EF4-FFF2-40B4-BE49-F238E27FC236}">
                <a16:creationId xmlns:a16="http://schemas.microsoft.com/office/drawing/2014/main" id="{A8D9AE02-714B-48A4-A041-B2BE95B226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9365" y="6387290"/>
            <a:ext cx="1954800" cy="309985"/>
          </a:xfrm>
          <a:prstGeom prst="rect">
            <a:avLst/>
          </a:prstGeom>
        </p:spPr>
      </p:pic>
    </p:spTree>
    <p:extLst>
      <p:ext uri="{BB962C8B-B14F-4D97-AF65-F5344CB8AC3E}">
        <p14:creationId xmlns:p14="http://schemas.microsoft.com/office/powerpoint/2010/main" val="73463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B7CF2-FDC2-4A5F-A03E-F0800F87BDF3}"/>
              </a:ext>
            </a:extLst>
          </p:cNvPr>
          <p:cNvSpPr>
            <a:spLocks noGrp="1"/>
          </p:cNvSpPr>
          <p:nvPr>
            <p:ph type="title"/>
          </p:nvPr>
        </p:nvSpPr>
        <p:spPr>
          <a:xfrm>
            <a:off x="649664" y="248550"/>
            <a:ext cx="10515600" cy="803799"/>
          </a:xfrm>
        </p:spPr>
        <p:txBody>
          <a:bodyPr>
            <a:normAutofit fontScale="90000"/>
          </a:bodyPr>
          <a:lstStyle/>
          <a:p>
            <a:r>
              <a:rPr lang="en-GB" sz="3600" b="1" dirty="0">
                <a:solidFill>
                  <a:srgbClr val="1733CE"/>
                </a:solidFill>
                <a:latin typeface="Calibri "/>
              </a:rPr>
              <a:t>Benefits of Retail and eCommerce Software Development</a:t>
            </a:r>
          </a:p>
        </p:txBody>
      </p:sp>
      <p:cxnSp>
        <p:nvCxnSpPr>
          <p:cNvPr id="4" name="Straight Connector 3">
            <a:extLst>
              <a:ext uri="{FF2B5EF4-FFF2-40B4-BE49-F238E27FC236}">
                <a16:creationId xmlns:a16="http://schemas.microsoft.com/office/drawing/2014/main" id="{4A28343C-CC49-4ECE-995F-A428961CAA58}"/>
              </a:ext>
            </a:extLst>
          </p:cNvPr>
          <p:cNvCxnSpPr/>
          <p:nvPr/>
        </p:nvCxnSpPr>
        <p:spPr>
          <a:xfrm>
            <a:off x="0" y="6226565"/>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F16E03-F297-4F96-ABAB-CC538B07F82D}"/>
              </a:ext>
            </a:extLst>
          </p:cNvPr>
          <p:cNvSpPr txBox="1"/>
          <p:nvPr/>
        </p:nvSpPr>
        <p:spPr>
          <a:xfrm>
            <a:off x="487835" y="6351985"/>
            <a:ext cx="9010835" cy="369332"/>
          </a:xfrm>
          <a:prstGeom prst="rect">
            <a:avLst/>
          </a:prstGeom>
          <a:noFill/>
        </p:spPr>
        <p:txBody>
          <a:bodyPr wrap="square" lIns="91440" tIns="45720" rIns="91440" bIns="45720" rtlCol="0" anchor="ctr">
            <a:spAutoFit/>
          </a:bodyPr>
          <a:lstStyle/>
          <a:p>
            <a:r>
              <a:rPr lang="en-US" sz="1600" b="1" dirty="0">
                <a:solidFill>
                  <a:schemeClr val="tx1">
                    <a:lumMod val="95000"/>
                    <a:lumOff val="5000"/>
                  </a:schemeClr>
                </a:solidFill>
                <a:latin typeface="Calibri"/>
                <a:cs typeface="Calibri"/>
              </a:rPr>
              <a:t>Source: </a:t>
            </a:r>
            <a:r>
              <a:rPr lang="en-GB" dirty="0">
                <a:hlinkClick r:id="rId2"/>
              </a:rPr>
              <a:t>https://www.weblineindia.com/blog/retail-ecommerce-software-development-guide/</a:t>
            </a:r>
            <a:endParaRPr lang="en-GB" sz="1400" b="1" dirty="0">
              <a:solidFill>
                <a:schemeClr val="bg1">
                  <a:lumMod val="95000"/>
                </a:schemeClr>
              </a:solidFill>
              <a:latin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B4CB4BCE-0514-4577-A5EF-24B8E865EA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9365" y="6387290"/>
            <a:ext cx="1954800" cy="309985"/>
          </a:xfrm>
          <a:prstGeom prst="rect">
            <a:avLst/>
          </a:prstGeom>
        </p:spPr>
      </p:pic>
      <p:grpSp>
        <p:nvGrpSpPr>
          <p:cNvPr id="14" name="Group 13">
            <a:extLst>
              <a:ext uri="{FF2B5EF4-FFF2-40B4-BE49-F238E27FC236}">
                <a16:creationId xmlns:a16="http://schemas.microsoft.com/office/drawing/2014/main" id="{B0F437F2-2EE7-4083-98ED-2BB558575BAC}"/>
              </a:ext>
            </a:extLst>
          </p:cNvPr>
          <p:cNvGrpSpPr/>
          <p:nvPr/>
        </p:nvGrpSpPr>
        <p:grpSpPr>
          <a:xfrm>
            <a:off x="649664" y="1177768"/>
            <a:ext cx="10841610" cy="2036186"/>
            <a:chOff x="649664" y="1177768"/>
            <a:chExt cx="10841610" cy="2036186"/>
          </a:xfrm>
        </p:grpSpPr>
        <p:sp>
          <p:nvSpPr>
            <p:cNvPr id="10" name="Hexagon 9">
              <a:extLst>
                <a:ext uri="{FF2B5EF4-FFF2-40B4-BE49-F238E27FC236}">
                  <a16:creationId xmlns:a16="http://schemas.microsoft.com/office/drawing/2014/main" id="{88AB7F70-2312-4C7E-B684-2AA6FC5347B5}"/>
                </a:ext>
              </a:extLst>
            </p:cNvPr>
            <p:cNvSpPr/>
            <p:nvPr/>
          </p:nvSpPr>
          <p:spPr>
            <a:xfrm>
              <a:off x="649664" y="1177768"/>
              <a:ext cx="10841610" cy="2036186"/>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8BF07C1C-954E-44DF-8224-ADBDC898CD7A}"/>
                </a:ext>
              </a:extLst>
            </p:cNvPr>
            <p:cNvSpPr txBox="1"/>
            <p:nvPr/>
          </p:nvSpPr>
          <p:spPr>
            <a:xfrm>
              <a:off x="1203960" y="1307141"/>
              <a:ext cx="5859780" cy="461665"/>
            </a:xfrm>
            <a:prstGeom prst="rect">
              <a:avLst/>
            </a:prstGeom>
            <a:noFill/>
          </p:spPr>
          <p:txBody>
            <a:bodyPr wrap="square" rtlCol="0">
              <a:spAutoFit/>
            </a:bodyPr>
            <a:lstStyle/>
            <a:p>
              <a:r>
                <a:rPr lang="en-GB" sz="2400" b="1" dirty="0">
                  <a:solidFill>
                    <a:schemeClr val="bg1"/>
                  </a:solidFill>
                </a:rPr>
                <a:t>Customised Options  </a:t>
              </a:r>
            </a:p>
          </p:txBody>
        </p:sp>
        <p:sp>
          <p:nvSpPr>
            <p:cNvPr id="13" name="TextBox 12">
              <a:extLst>
                <a:ext uri="{FF2B5EF4-FFF2-40B4-BE49-F238E27FC236}">
                  <a16:creationId xmlns:a16="http://schemas.microsoft.com/office/drawing/2014/main" id="{04B75A24-6542-4CE1-87F9-A66D6C2B00DD}"/>
                </a:ext>
              </a:extLst>
            </p:cNvPr>
            <p:cNvSpPr txBox="1"/>
            <p:nvPr/>
          </p:nvSpPr>
          <p:spPr>
            <a:xfrm>
              <a:off x="1287780" y="1905000"/>
              <a:ext cx="9624060" cy="923330"/>
            </a:xfrm>
            <a:prstGeom prst="rect">
              <a:avLst/>
            </a:prstGeom>
            <a:noFill/>
          </p:spPr>
          <p:txBody>
            <a:bodyPr wrap="square" rtlCol="0">
              <a:spAutoFit/>
            </a:bodyPr>
            <a:lstStyle/>
            <a:p>
              <a:r>
                <a:rPr lang="en-GB" dirty="0">
                  <a:solidFill>
                    <a:schemeClr val="bg1"/>
                  </a:solidFill>
                </a:rPr>
                <a:t>Retailers may design an eCommerce site that looks and feels like their physical store. An outsourced staff can execute projects considerably more quickly than an in-house team. This is due to their greater access to resources, know-how, and expertise.</a:t>
              </a:r>
            </a:p>
          </p:txBody>
        </p:sp>
      </p:grpSp>
      <p:grpSp>
        <p:nvGrpSpPr>
          <p:cNvPr id="15" name="Group 14">
            <a:extLst>
              <a:ext uri="{FF2B5EF4-FFF2-40B4-BE49-F238E27FC236}">
                <a16:creationId xmlns:a16="http://schemas.microsoft.com/office/drawing/2014/main" id="{CAAB0A1F-CE59-4C12-83CC-9ECFB5289E45}"/>
              </a:ext>
            </a:extLst>
          </p:cNvPr>
          <p:cNvGrpSpPr/>
          <p:nvPr/>
        </p:nvGrpSpPr>
        <p:grpSpPr>
          <a:xfrm>
            <a:off x="649664" y="3429740"/>
            <a:ext cx="10841610" cy="2036186"/>
            <a:chOff x="649664" y="1177768"/>
            <a:chExt cx="10841610" cy="2036186"/>
          </a:xfrm>
        </p:grpSpPr>
        <p:sp>
          <p:nvSpPr>
            <p:cNvPr id="16" name="Hexagon 15">
              <a:extLst>
                <a:ext uri="{FF2B5EF4-FFF2-40B4-BE49-F238E27FC236}">
                  <a16:creationId xmlns:a16="http://schemas.microsoft.com/office/drawing/2014/main" id="{A94DB298-6BF8-4A0B-9892-B41C63337DB7}"/>
                </a:ext>
              </a:extLst>
            </p:cNvPr>
            <p:cNvSpPr/>
            <p:nvPr/>
          </p:nvSpPr>
          <p:spPr>
            <a:xfrm>
              <a:off x="649664" y="1177768"/>
              <a:ext cx="10841610" cy="2036186"/>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C461635D-CC8A-43B9-BC8D-434EA2A99E89}"/>
                </a:ext>
              </a:extLst>
            </p:cNvPr>
            <p:cNvSpPr txBox="1"/>
            <p:nvPr/>
          </p:nvSpPr>
          <p:spPr>
            <a:xfrm>
              <a:off x="1203960" y="1307141"/>
              <a:ext cx="5859780" cy="461665"/>
            </a:xfrm>
            <a:prstGeom prst="rect">
              <a:avLst/>
            </a:prstGeom>
            <a:noFill/>
          </p:spPr>
          <p:txBody>
            <a:bodyPr wrap="square" rtlCol="0">
              <a:spAutoFit/>
            </a:bodyPr>
            <a:lstStyle/>
            <a:p>
              <a:r>
                <a:rPr lang="en-GB" sz="2400" b="1" dirty="0">
                  <a:solidFill>
                    <a:schemeClr val="bg1"/>
                  </a:solidFill>
                </a:rPr>
                <a:t>Increased Customer Satisfaction</a:t>
              </a:r>
              <a:endParaRPr lang="en-GB" sz="3200" b="1" dirty="0">
                <a:solidFill>
                  <a:schemeClr val="bg1"/>
                </a:solidFill>
              </a:endParaRPr>
            </a:p>
          </p:txBody>
        </p:sp>
        <p:sp>
          <p:nvSpPr>
            <p:cNvPr id="18" name="TextBox 17">
              <a:extLst>
                <a:ext uri="{FF2B5EF4-FFF2-40B4-BE49-F238E27FC236}">
                  <a16:creationId xmlns:a16="http://schemas.microsoft.com/office/drawing/2014/main" id="{339301AF-47C7-4DC8-A2E9-5640B82AE980}"/>
                </a:ext>
              </a:extLst>
            </p:cNvPr>
            <p:cNvSpPr txBox="1"/>
            <p:nvPr/>
          </p:nvSpPr>
          <p:spPr>
            <a:xfrm>
              <a:off x="1287780" y="1905000"/>
              <a:ext cx="9624060" cy="923330"/>
            </a:xfrm>
            <a:prstGeom prst="rect">
              <a:avLst/>
            </a:prstGeom>
            <a:noFill/>
          </p:spPr>
          <p:txBody>
            <a:bodyPr wrap="square" rtlCol="0">
              <a:spAutoFit/>
            </a:bodyPr>
            <a:lstStyle/>
            <a:p>
              <a:r>
                <a:rPr lang="en-GB" dirty="0">
                  <a:solidFill>
                    <a:schemeClr val="bg1"/>
                  </a:solidFill>
                </a:rPr>
                <a:t>Implementing a sophisticated eCommerce website will assist customers in finding what they are looking for and makes the purchasing process easier. It will also enable you to track consumer behaviour and generate leads for future sales.</a:t>
              </a:r>
            </a:p>
          </p:txBody>
        </p:sp>
      </p:grpSp>
    </p:spTree>
    <p:extLst>
      <p:ext uri="{BB962C8B-B14F-4D97-AF65-F5344CB8AC3E}">
        <p14:creationId xmlns:p14="http://schemas.microsoft.com/office/powerpoint/2010/main" val="362814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B7CF2-FDC2-4A5F-A03E-F0800F87BDF3}"/>
              </a:ext>
            </a:extLst>
          </p:cNvPr>
          <p:cNvSpPr>
            <a:spLocks noGrp="1"/>
          </p:cNvSpPr>
          <p:nvPr>
            <p:ph type="title"/>
          </p:nvPr>
        </p:nvSpPr>
        <p:spPr>
          <a:xfrm>
            <a:off x="649664" y="248550"/>
            <a:ext cx="10515600" cy="803799"/>
          </a:xfrm>
        </p:spPr>
        <p:txBody>
          <a:bodyPr>
            <a:normAutofit fontScale="90000"/>
          </a:bodyPr>
          <a:lstStyle/>
          <a:p>
            <a:r>
              <a:rPr lang="en-GB" sz="3600" b="1" dirty="0">
                <a:solidFill>
                  <a:srgbClr val="1733CE"/>
                </a:solidFill>
                <a:latin typeface="Calibri "/>
              </a:rPr>
              <a:t>Benefits of Retail and eCommerce Software Development</a:t>
            </a:r>
          </a:p>
        </p:txBody>
      </p:sp>
      <p:cxnSp>
        <p:nvCxnSpPr>
          <p:cNvPr id="4" name="Straight Connector 3">
            <a:extLst>
              <a:ext uri="{FF2B5EF4-FFF2-40B4-BE49-F238E27FC236}">
                <a16:creationId xmlns:a16="http://schemas.microsoft.com/office/drawing/2014/main" id="{4A28343C-CC49-4ECE-995F-A428961CAA58}"/>
              </a:ext>
            </a:extLst>
          </p:cNvPr>
          <p:cNvCxnSpPr/>
          <p:nvPr/>
        </p:nvCxnSpPr>
        <p:spPr>
          <a:xfrm>
            <a:off x="0" y="6226565"/>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F16E03-F297-4F96-ABAB-CC538B07F82D}"/>
              </a:ext>
            </a:extLst>
          </p:cNvPr>
          <p:cNvSpPr txBox="1"/>
          <p:nvPr/>
        </p:nvSpPr>
        <p:spPr>
          <a:xfrm>
            <a:off x="487835" y="6351985"/>
            <a:ext cx="9010835" cy="369332"/>
          </a:xfrm>
          <a:prstGeom prst="rect">
            <a:avLst/>
          </a:prstGeom>
          <a:noFill/>
        </p:spPr>
        <p:txBody>
          <a:bodyPr wrap="square" lIns="91440" tIns="45720" rIns="91440" bIns="45720" rtlCol="0" anchor="ctr">
            <a:spAutoFit/>
          </a:bodyPr>
          <a:lstStyle/>
          <a:p>
            <a:r>
              <a:rPr lang="en-US" sz="1600" b="1" dirty="0">
                <a:solidFill>
                  <a:schemeClr val="tx1">
                    <a:lumMod val="95000"/>
                    <a:lumOff val="5000"/>
                  </a:schemeClr>
                </a:solidFill>
                <a:latin typeface="Calibri"/>
                <a:cs typeface="Calibri"/>
              </a:rPr>
              <a:t>Source: </a:t>
            </a:r>
            <a:r>
              <a:rPr lang="en-GB" dirty="0">
                <a:hlinkClick r:id="rId2"/>
              </a:rPr>
              <a:t>https://www.weblineindia.com/blog/retail-ecommerce-software-development-guide/</a:t>
            </a:r>
            <a:endParaRPr lang="en-GB" sz="1400" b="1" dirty="0">
              <a:solidFill>
                <a:schemeClr val="bg1">
                  <a:lumMod val="95000"/>
                </a:schemeClr>
              </a:solidFill>
              <a:latin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B4CB4BCE-0514-4577-A5EF-24B8E865EA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9365" y="6387290"/>
            <a:ext cx="1954800" cy="309985"/>
          </a:xfrm>
          <a:prstGeom prst="rect">
            <a:avLst/>
          </a:prstGeom>
        </p:spPr>
      </p:pic>
      <p:grpSp>
        <p:nvGrpSpPr>
          <p:cNvPr id="14" name="Group 13">
            <a:extLst>
              <a:ext uri="{FF2B5EF4-FFF2-40B4-BE49-F238E27FC236}">
                <a16:creationId xmlns:a16="http://schemas.microsoft.com/office/drawing/2014/main" id="{B0F437F2-2EE7-4083-98ED-2BB558575BAC}"/>
              </a:ext>
            </a:extLst>
          </p:cNvPr>
          <p:cNvGrpSpPr/>
          <p:nvPr/>
        </p:nvGrpSpPr>
        <p:grpSpPr>
          <a:xfrm>
            <a:off x="649664" y="1177768"/>
            <a:ext cx="10841610" cy="2036186"/>
            <a:chOff x="649664" y="1177768"/>
            <a:chExt cx="10841610" cy="2036186"/>
          </a:xfrm>
        </p:grpSpPr>
        <p:sp>
          <p:nvSpPr>
            <p:cNvPr id="10" name="Hexagon 9">
              <a:extLst>
                <a:ext uri="{FF2B5EF4-FFF2-40B4-BE49-F238E27FC236}">
                  <a16:creationId xmlns:a16="http://schemas.microsoft.com/office/drawing/2014/main" id="{88AB7F70-2312-4C7E-B684-2AA6FC5347B5}"/>
                </a:ext>
              </a:extLst>
            </p:cNvPr>
            <p:cNvSpPr/>
            <p:nvPr/>
          </p:nvSpPr>
          <p:spPr>
            <a:xfrm>
              <a:off x="649664" y="1177768"/>
              <a:ext cx="10841610" cy="2036186"/>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8BF07C1C-954E-44DF-8224-ADBDC898CD7A}"/>
                </a:ext>
              </a:extLst>
            </p:cNvPr>
            <p:cNvSpPr txBox="1"/>
            <p:nvPr/>
          </p:nvSpPr>
          <p:spPr>
            <a:xfrm>
              <a:off x="1203960" y="1307141"/>
              <a:ext cx="5859780" cy="461665"/>
            </a:xfrm>
            <a:prstGeom prst="rect">
              <a:avLst/>
            </a:prstGeom>
            <a:noFill/>
          </p:spPr>
          <p:txBody>
            <a:bodyPr wrap="square" rtlCol="0">
              <a:spAutoFit/>
            </a:bodyPr>
            <a:lstStyle/>
            <a:p>
              <a:r>
                <a:rPr lang="en-GB" sz="2400" b="1" dirty="0">
                  <a:solidFill>
                    <a:schemeClr val="bg1"/>
                  </a:solidFill>
                </a:rPr>
                <a:t>Sales Growth</a:t>
              </a:r>
              <a:endParaRPr lang="en-GB" sz="3200" b="1" dirty="0">
                <a:solidFill>
                  <a:schemeClr val="bg1"/>
                </a:solidFill>
              </a:endParaRPr>
            </a:p>
          </p:txBody>
        </p:sp>
        <p:sp>
          <p:nvSpPr>
            <p:cNvPr id="13" name="TextBox 12">
              <a:extLst>
                <a:ext uri="{FF2B5EF4-FFF2-40B4-BE49-F238E27FC236}">
                  <a16:creationId xmlns:a16="http://schemas.microsoft.com/office/drawing/2014/main" id="{04B75A24-6542-4CE1-87F9-A66D6C2B00DD}"/>
                </a:ext>
              </a:extLst>
            </p:cNvPr>
            <p:cNvSpPr txBox="1"/>
            <p:nvPr/>
          </p:nvSpPr>
          <p:spPr>
            <a:xfrm>
              <a:off x="1287780" y="1905000"/>
              <a:ext cx="9624060" cy="923330"/>
            </a:xfrm>
            <a:prstGeom prst="rect">
              <a:avLst/>
            </a:prstGeom>
            <a:noFill/>
          </p:spPr>
          <p:txBody>
            <a:bodyPr wrap="square" rtlCol="0">
              <a:spAutoFit/>
            </a:bodyPr>
            <a:lstStyle/>
            <a:p>
              <a:r>
                <a:rPr lang="en-GB" dirty="0">
                  <a:solidFill>
                    <a:schemeClr val="bg1"/>
                  </a:solidFill>
                </a:rPr>
                <a:t>A well-designed eCommerce website can assist you in reaching more clients and increasing income. Many retailers use ecommerce software built by an eCommerce web design &amp; development company to boost sales.</a:t>
              </a:r>
            </a:p>
          </p:txBody>
        </p:sp>
      </p:grpSp>
      <p:grpSp>
        <p:nvGrpSpPr>
          <p:cNvPr id="15" name="Group 14">
            <a:extLst>
              <a:ext uri="{FF2B5EF4-FFF2-40B4-BE49-F238E27FC236}">
                <a16:creationId xmlns:a16="http://schemas.microsoft.com/office/drawing/2014/main" id="{CAAB0A1F-CE59-4C12-83CC-9ECFB5289E45}"/>
              </a:ext>
            </a:extLst>
          </p:cNvPr>
          <p:cNvGrpSpPr/>
          <p:nvPr/>
        </p:nvGrpSpPr>
        <p:grpSpPr>
          <a:xfrm>
            <a:off x="649664" y="3429740"/>
            <a:ext cx="10841610" cy="2036186"/>
            <a:chOff x="649664" y="1177768"/>
            <a:chExt cx="10841610" cy="2036186"/>
          </a:xfrm>
        </p:grpSpPr>
        <p:sp>
          <p:nvSpPr>
            <p:cNvPr id="16" name="Hexagon 15">
              <a:extLst>
                <a:ext uri="{FF2B5EF4-FFF2-40B4-BE49-F238E27FC236}">
                  <a16:creationId xmlns:a16="http://schemas.microsoft.com/office/drawing/2014/main" id="{A94DB298-6BF8-4A0B-9892-B41C63337DB7}"/>
                </a:ext>
              </a:extLst>
            </p:cNvPr>
            <p:cNvSpPr/>
            <p:nvPr/>
          </p:nvSpPr>
          <p:spPr>
            <a:xfrm>
              <a:off x="649664" y="1177768"/>
              <a:ext cx="10841610" cy="2036186"/>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C461635D-CC8A-43B9-BC8D-434EA2A99E89}"/>
                </a:ext>
              </a:extLst>
            </p:cNvPr>
            <p:cNvSpPr txBox="1"/>
            <p:nvPr/>
          </p:nvSpPr>
          <p:spPr>
            <a:xfrm>
              <a:off x="1203960" y="1307141"/>
              <a:ext cx="5859780" cy="461665"/>
            </a:xfrm>
            <a:prstGeom prst="rect">
              <a:avLst/>
            </a:prstGeom>
            <a:noFill/>
          </p:spPr>
          <p:txBody>
            <a:bodyPr wrap="square" rtlCol="0">
              <a:spAutoFit/>
            </a:bodyPr>
            <a:lstStyle/>
            <a:p>
              <a:r>
                <a:rPr lang="en-GB" sz="2400" b="1" dirty="0">
                  <a:solidFill>
                    <a:schemeClr val="bg1"/>
                  </a:solidFill>
                </a:rPr>
                <a:t>Reduced Expenses</a:t>
              </a:r>
              <a:endParaRPr lang="en-GB" sz="4000" b="1" dirty="0">
                <a:solidFill>
                  <a:schemeClr val="bg1"/>
                </a:solidFill>
              </a:endParaRPr>
            </a:p>
          </p:txBody>
        </p:sp>
        <p:sp>
          <p:nvSpPr>
            <p:cNvPr id="18" name="TextBox 17">
              <a:extLst>
                <a:ext uri="{FF2B5EF4-FFF2-40B4-BE49-F238E27FC236}">
                  <a16:creationId xmlns:a16="http://schemas.microsoft.com/office/drawing/2014/main" id="{339301AF-47C7-4DC8-A2E9-5640B82AE980}"/>
                </a:ext>
              </a:extLst>
            </p:cNvPr>
            <p:cNvSpPr txBox="1"/>
            <p:nvPr/>
          </p:nvSpPr>
          <p:spPr>
            <a:xfrm>
              <a:off x="1287780" y="1905000"/>
              <a:ext cx="9624060" cy="923330"/>
            </a:xfrm>
            <a:prstGeom prst="rect">
              <a:avLst/>
            </a:prstGeom>
            <a:noFill/>
          </p:spPr>
          <p:txBody>
            <a:bodyPr wrap="square" rtlCol="0">
              <a:spAutoFit/>
            </a:bodyPr>
            <a:lstStyle/>
            <a:p>
              <a:r>
                <a:rPr lang="en-GB" dirty="0">
                  <a:solidFill>
                    <a:schemeClr val="bg1"/>
                  </a:solidFill>
                </a:rPr>
                <a:t>eCommerce website can be built up totally online and hosted on servers using cloud technologies. This also eliminates the need for costly storefronts in shopping malls or other retail sites, resulting in significant cost savings over time.</a:t>
              </a:r>
            </a:p>
          </p:txBody>
        </p:sp>
      </p:grpSp>
    </p:spTree>
    <p:extLst>
      <p:ext uri="{BB962C8B-B14F-4D97-AF65-F5344CB8AC3E}">
        <p14:creationId xmlns:p14="http://schemas.microsoft.com/office/powerpoint/2010/main" val="315615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B7CF2-FDC2-4A5F-A03E-F0800F87BDF3}"/>
              </a:ext>
            </a:extLst>
          </p:cNvPr>
          <p:cNvSpPr>
            <a:spLocks noGrp="1"/>
          </p:cNvSpPr>
          <p:nvPr>
            <p:ph type="title"/>
          </p:nvPr>
        </p:nvSpPr>
        <p:spPr>
          <a:xfrm>
            <a:off x="649664" y="248550"/>
            <a:ext cx="10515600" cy="803799"/>
          </a:xfrm>
        </p:spPr>
        <p:txBody>
          <a:bodyPr>
            <a:normAutofit fontScale="90000"/>
          </a:bodyPr>
          <a:lstStyle/>
          <a:p>
            <a:r>
              <a:rPr lang="en-GB" sz="3600" b="1" dirty="0">
                <a:solidFill>
                  <a:srgbClr val="1733CE"/>
                </a:solidFill>
                <a:latin typeface="Calibri "/>
              </a:rPr>
              <a:t>Benefits of Retail and eCommerce Software Development</a:t>
            </a:r>
          </a:p>
        </p:txBody>
      </p:sp>
      <p:cxnSp>
        <p:nvCxnSpPr>
          <p:cNvPr id="4" name="Straight Connector 3">
            <a:extLst>
              <a:ext uri="{FF2B5EF4-FFF2-40B4-BE49-F238E27FC236}">
                <a16:creationId xmlns:a16="http://schemas.microsoft.com/office/drawing/2014/main" id="{4A28343C-CC49-4ECE-995F-A428961CAA58}"/>
              </a:ext>
            </a:extLst>
          </p:cNvPr>
          <p:cNvCxnSpPr/>
          <p:nvPr/>
        </p:nvCxnSpPr>
        <p:spPr>
          <a:xfrm>
            <a:off x="0" y="6226565"/>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F16E03-F297-4F96-ABAB-CC538B07F82D}"/>
              </a:ext>
            </a:extLst>
          </p:cNvPr>
          <p:cNvSpPr txBox="1"/>
          <p:nvPr/>
        </p:nvSpPr>
        <p:spPr>
          <a:xfrm>
            <a:off x="487835" y="6351985"/>
            <a:ext cx="9010835" cy="369332"/>
          </a:xfrm>
          <a:prstGeom prst="rect">
            <a:avLst/>
          </a:prstGeom>
          <a:noFill/>
        </p:spPr>
        <p:txBody>
          <a:bodyPr wrap="square" lIns="91440" tIns="45720" rIns="91440" bIns="45720" rtlCol="0" anchor="ctr">
            <a:spAutoFit/>
          </a:bodyPr>
          <a:lstStyle/>
          <a:p>
            <a:r>
              <a:rPr lang="en-US" sz="1600" b="1" dirty="0">
                <a:solidFill>
                  <a:schemeClr val="tx1">
                    <a:lumMod val="95000"/>
                    <a:lumOff val="5000"/>
                  </a:schemeClr>
                </a:solidFill>
                <a:latin typeface="Calibri"/>
                <a:cs typeface="Calibri"/>
              </a:rPr>
              <a:t>Source: </a:t>
            </a:r>
            <a:r>
              <a:rPr lang="en-GB" dirty="0">
                <a:hlinkClick r:id="rId2"/>
              </a:rPr>
              <a:t>https://www.weblineindia.com/blog/retail-ecommerce-software-development-guide/</a:t>
            </a:r>
            <a:endParaRPr lang="en-GB" sz="1400" b="1" dirty="0">
              <a:solidFill>
                <a:schemeClr val="bg1">
                  <a:lumMod val="95000"/>
                </a:schemeClr>
              </a:solidFill>
              <a:latin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B4CB4BCE-0514-4577-A5EF-24B8E865EA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9365" y="6387290"/>
            <a:ext cx="1954800" cy="309985"/>
          </a:xfrm>
          <a:prstGeom prst="rect">
            <a:avLst/>
          </a:prstGeom>
        </p:spPr>
      </p:pic>
      <p:grpSp>
        <p:nvGrpSpPr>
          <p:cNvPr id="14" name="Group 13">
            <a:extLst>
              <a:ext uri="{FF2B5EF4-FFF2-40B4-BE49-F238E27FC236}">
                <a16:creationId xmlns:a16="http://schemas.microsoft.com/office/drawing/2014/main" id="{B0F437F2-2EE7-4083-98ED-2BB558575BAC}"/>
              </a:ext>
            </a:extLst>
          </p:cNvPr>
          <p:cNvGrpSpPr/>
          <p:nvPr/>
        </p:nvGrpSpPr>
        <p:grpSpPr>
          <a:xfrm>
            <a:off x="649664" y="1177768"/>
            <a:ext cx="10841610" cy="2036186"/>
            <a:chOff x="649664" y="1177768"/>
            <a:chExt cx="10841610" cy="2036186"/>
          </a:xfrm>
        </p:grpSpPr>
        <p:sp>
          <p:nvSpPr>
            <p:cNvPr id="10" name="Hexagon 9">
              <a:extLst>
                <a:ext uri="{FF2B5EF4-FFF2-40B4-BE49-F238E27FC236}">
                  <a16:creationId xmlns:a16="http://schemas.microsoft.com/office/drawing/2014/main" id="{88AB7F70-2312-4C7E-B684-2AA6FC5347B5}"/>
                </a:ext>
              </a:extLst>
            </p:cNvPr>
            <p:cNvSpPr/>
            <p:nvPr/>
          </p:nvSpPr>
          <p:spPr>
            <a:xfrm>
              <a:off x="649664" y="1177768"/>
              <a:ext cx="10841610" cy="2036186"/>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8BF07C1C-954E-44DF-8224-ADBDC898CD7A}"/>
                </a:ext>
              </a:extLst>
            </p:cNvPr>
            <p:cNvSpPr txBox="1"/>
            <p:nvPr/>
          </p:nvSpPr>
          <p:spPr>
            <a:xfrm>
              <a:off x="1203960" y="1307141"/>
              <a:ext cx="5859780" cy="461665"/>
            </a:xfrm>
            <a:prstGeom prst="rect">
              <a:avLst/>
            </a:prstGeom>
            <a:noFill/>
          </p:spPr>
          <p:txBody>
            <a:bodyPr wrap="square" rtlCol="0">
              <a:spAutoFit/>
            </a:bodyPr>
            <a:lstStyle/>
            <a:p>
              <a:r>
                <a:rPr lang="en-GB" sz="2400" b="1" dirty="0">
                  <a:solidFill>
                    <a:schemeClr val="bg1"/>
                  </a:solidFill>
                </a:rPr>
                <a:t>Brand Image and Reputation Enhancement</a:t>
              </a:r>
              <a:endParaRPr lang="en-GB" sz="4000" b="1" dirty="0">
                <a:solidFill>
                  <a:schemeClr val="bg1"/>
                </a:solidFill>
              </a:endParaRPr>
            </a:p>
          </p:txBody>
        </p:sp>
        <p:sp>
          <p:nvSpPr>
            <p:cNvPr id="13" name="TextBox 12">
              <a:extLst>
                <a:ext uri="{FF2B5EF4-FFF2-40B4-BE49-F238E27FC236}">
                  <a16:creationId xmlns:a16="http://schemas.microsoft.com/office/drawing/2014/main" id="{04B75A24-6542-4CE1-87F9-A66D6C2B00DD}"/>
                </a:ext>
              </a:extLst>
            </p:cNvPr>
            <p:cNvSpPr txBox="1"/>
            <p:nvPr/>
          </p:nvSpPr>
          <p:spPr>
            <a:xfrm>
              <a:off x="1287780" y="1905000"/>
              <a:ext cx="9624060" cy="923330"/>
            </a:xfrm>
            <a:prstGeom prst="rect">
              <a:avLst/>
            </a:prstGeom>
            <a:noFill/>
          </p:spPr>
          <p:txBody>
            <a:bodyPr wrap="square" rtlCol="0">
              <a:spAutoFit/>
            </a:bodyPr>
            <a:lstStyle/>
            <a:p>
              <a:r>
                <a:rPr lang="en-GB" dirty="0">
                  <a:solidFill>
                    <a:schemeClr val="bg1"/>
                  </a:solidFill>
                </a:rPr>
                <a:t>A well-designed eCommerce platform that is built by a firm providing software development services will assist you in improving the exposure of your brand among potential clients by increasing awareness of the items or services you offer via social media.</a:t>
              </a:r>
            </a:p>
          </p:txBody>
        </p:sp>
      </p:grpSp>
    </p:spTree>
    <p:extLst>
      <p:ext uri="{BB962C8B-B14F-4D97-AF65-F5344CB8AC3E}">
        <p14:creationId xmlns:p14="http://schemas.microsoft.com/office/powerpoint/2010/main" val="209018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B7CF2-FDC2-4A5F-A03E-F0800F87BDF3}"/>
              </a:ext>
            </a:extLst>
          </p:cNvPr>
          <p:cNvSpPr>
            <a:spLocks noGrp="1"/>
          </p:cNvSpPr>
          <p:nvPr>
            <p:ph type="title"/>
          </p:nvPr>
        </p:nvSpPr>
        <p:spPr>
          <a:xfrm>
            <a:off x="649664" y="248550"/>
            <a:ext cx="10515600" cy="803799"/>
          </a:xfrm>
        </p:spPr>
        <p:txBody>
          <a:bodyPr>
            <a:normAutofit/>
          </a:bodyPr>
          <a:lstStyle/>
          <a:p>
            <a:r>
              <a:rPr lang="en-GB" sz="3200" b="1" dirty="0">
                <a:latin typeface="+mn-lt"/>
              </a:rPr>
              <a:t>eCommerce Industry Trends 2022</a:t>
            </a:r>
            <a:endParaRPr lang="en-GB" sz="2400" b="1" dirty="0">
              <a:solidFill>
                <a:srgbClr val="1733CE"/>
              </a:solidFill>
              <a:latin typeface="+mn-lt"/>
            </a:endParaRPr>
          </a:p>
        </p:txBody>
      </p:sp>
      <p:cxnSp>
        <p:nvCxnSpPr>
          <p:cNvPr id="4" name="Straight Connector 3">
            <a:extLst>
              <a:ext uri="{FF2B5EF4-FFF2-40B4-BE49-F238E27FC236}">
                <a16:creationId xmlns:a16="http://schemas.microsoft.com/office/drawing/2014/main" id="{4A28343C-CC49-4ECE-995F-A428961CAA58}"/>
              </a:ext>
            </a:extLst>
          </p:cNvPr>
          <p:cNvCxnSpPr/>
          <p:nvPr/>
        </p:nvCxnSpPr>
        <p:spPr>
          <a:xfrm>
            <a:off x="0" y="6226565"/>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F16E03-F297-4F96-ABAB-CC538B07F82D}"/>
              </a:ext>
            </a:extLst>
          </p:cNvPr>
          <p:cNvSpPr txBox="1"/>
          <p:nvPr/>
        </p:nvSpPr>
        <p:spPr>
          <a:xfrm>
            <a:off x="487835" y="6351985"/>
            <a:ext cx="9010835" cy="369332"/>
          </a:xfrm>
          <a:prstGeom prst="rect">
            <a:avLst/>
          </a:prstGeom>
          <a:noFill/>
        </p:spPr>
        <p:txBody>
          <a:bodyPr wrap="square" lIns="91440" tIns="45720" rIns="91440" bIns="45720" rtlCol="0" anchor="ctr">
            <a:spAutoFit/>
          </a:bodyPr>
          <a:lstStyle/>
          <a:p>
            <a:r>
              <a:rPr lang="en-US" sz="1600" b="1" dirty="0">
                <a:solidFill>
                  <a:schemeClr val="tx1">
                    <a:lumMod val="95000"/>
                    <a:lumOff val="5000"/>
                  </a:schemeClr>
                </a:solidFill>
                <a:latin typeface="Calibri"/>
                <a:cs typeface="Calibri"/>
              </a:rPr>
              <a:t>Source: </a:t>
            </a:r>
            <a:r>
              <a:rPr lang="en-GB" dirty="0">
                <a:hlinkClick r:id="rId2"/>
              </a:rPr>
              <a:t>https://www.weblineindia.com/blog/retail-ecommerce-software-development-guide/</a:t>
            </a:r>
            <a:endParaRPr lang="en-GB" sz="1400" b="1" dirty="0">
              <a:solidFill>
                <a:schemeClr val="bg1">
                  <a:lumMod val="95000"/>
                </a:schemeClr>
              </a:solidFill>
              <a:latin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B4CB4BCE-0514-4577-A5EF-24B8E865EA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9365" y="6387290"/>
            <a:ext cx="1954800" cy="309985"/>
          </a:xfrm>
          <a:prstGeom prst="rect">
            <a:avLst/>
          </a:prstGeom>
        </p:spPr>
      </p:pic>
      <p:grpSp>
        <p:nvGrpSpPr>
          <p:cNvPr id="6" name="Group 5">
            <a:extLst>
              <a:ext uri="{FF2B5EF4-FFF2-40B4-BE49-F238E27FC236}">
                <a16:creationId xmlns:a16="http://schemas.microsoft.com/office/drawing/2014/main" id="{BF075D49-2980-4121-99F8-2DDD3FED91EE}"/>
              </a:ext>
            </a:extLst>
          </p:cNvPr>
          <p:cNvGrpSpPr/>
          <p:nvPr/>
        </p:nvGrpSpPr>
        <p:grpSpPr>
          <a:xfrm>
            <a:off x="649664" y="1213073"/>
            <a:ext cx="10841610" cy="2037600"/>
            <a:chOff x="649664" y="1213073"/>
            <a:chExt cx="10841610" cy="2037600"/>
          </a:xfrm>
        </p:grpSpPr>
        <p:sp>
          <p:nvSpPr>
            <p:cNvPr id="3" name="Rectangle: Diagonal Corners Rounded 2">
              <a:extLst>
                <a:ext uri="{FF2B5EF4-FFF2-40B4-BE49-F238E27FC236}">
                  <a16:creationId xmlns:a16="http://schemas.microsoft.com/office/drawing/2014/main" id="{BC239D5D-6123-4C54-AB02-04D8C8690A52}"/>
                </a:ext>
              </a:extLst>
            </p:cNvPr>
            <p:cNvSpPr/>
            <p:nvPr/>
          </p:nvSpPr>
          <p:spPr>
            <a:xfrm>
              <a:off x="649664" y="1213073"/>
              <a:ext cx="10841610" cy="2037600"/>
            </a:xfrm>
            <a:prstGeom prst="round2Diag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F853B26-D3E7-49D2-9757-B7F9CCDA417A}"/>
                </a:ext>
              </a:extLst>
            </p:cNvPr>
            <p:cNvSpPr txBox="1"/>
            <p:nvPr/>
          </p:nvSpPr>
          <p:spPr>
            <a:xfrm>
              <a:off x="1203960" y="1372269"/>
              <a:ext cx="5859780" cy="461665"/>
            </a:xfrm>
            <a:prstGeom prst="rect">
              <a:avLst/>
            </a:prstGeom>
            <a:noFill/>
          </p:spPr>
          <p:txBody>
            <a:bodyPr wrap="square" rtlCol="0">
              <a:spAutoFit/>
            </a:bodyPr>
            <a:lstStyle/>
            <a:p>
              <a:r>
                <a:rPr lang="en-GB" sz="2400" b="1" dirty="0">
                  <a:solidFill>
                    <a:schemeClr val="bg1"/>
                  </a:solidFill>
                </a:rPr>
                <a:t>Content Localisation</a:t>
              </a:r>
              <a:endParaRPr lang="en-GB" sz="4800" b="1" dirty="0">
                <a:solidFill>
                  <a:schemeClr val="bg1"/>
                </a:solidFill>
              </a:endParaRPr>
            </a:p>
          </p:txBody>
        </p:sp>
        <p:sp>
          <p:nvSpPr>
            <p:cNvPr id="15" name="TextBox 14">
              <a:extLst>
                <a:ext uri="{FF2B5EF4-FFF2-40B4-BE49-F238E27FC236}">
                  <a16:creationId xmlns:a16="http://schemas.microsoft.com/office/drawing/2014/main" id="{9F423C66-B12E-47C2-AB80-E7A934A9E695}"/>
                </a:ext>
              </a:extLst>
            </p:cNvPr>
            <p:cNvSpPr txBox="1"/>
            <p:nvPr/>
          </p:nvSpPr>
          <p:spPr>
            <a:xfrm>
              <a:off x="1287780" y="1970128"/>
              <a:ext cx="9624060" cy="923330"/>
            </a:xfrm>
            <a:prstGeom prst="rect">
              <a:avLst/>
            </a:prstGeom>
            <a:noFill/>
          </p:spPr>
          <p:txBody>
            <a:bodyPr wrap="square" rtlCol="0">
              <a:spAutoFit/>
            </a:bodyPr>
            <a:lstStyle/>
            <a:p>
              <a:r>
                <a:rPr lang="en-GB" dirty="0">
                  <a:solidFill>
                    <a:schemeClr val="bg1"/>
                  </a:solidFill>
                </a:rPr>
                <a:t>Today customers have so many options available at the press of a button. This includes adding local flair and developing tailored infrastructure for each market segment in which the brand sells its products.</a:t>
              </a:r>
            </a:p>
          </p:txBody>
        </p:sp>
      </p:grpSp>
      <p:grpSp>
        <p:nvGrpSpPr>
          <p:cNvPr id="16" name="Group 15">
            <a:extLst>
              <a:ext uri="{FF2B5EF4-FFF2-40B4-BE49-F238E27FC236}">
                <a16:creationId xmlns:a16="http://schemas.microsoft.com/office/drawing/2014/main" id="{06FA5173-4E10-4A32-9DCB-31EA390A509D}"/>
              </a:ext>
            </a:extLst>
          </p:cNvPr>
          <p:cNvGrpSpPr/>
          <p:nvPr/>
        </p:nvGrpSpPr>
        <p:grpSpPr>
          <a:xfrm>
            <a:off x="649664" y="3607327"/>
            <a:ext cx="10841610" cy="2037600"/>
            <a:chOff x="649664" y="1213073"/>
            <a:chExt cx="10841610" cy="2037600"/>
          </a:xfrm>
        </p:grpSpPr>
        <p:sp>
          <p:nvSpPr>
            <p:cNvPr id="17" name="Rectangle: Diagonal Corners Rounded 16">
              <a:extLst>
                <a:ext uri="{FF2B5EF4-FFF2-40B4-BE49-F238E27FC236}">
                  <a16:creationId xmlns:a16="http://schemas.microsoft.com/office/drawing/2014/main" id="{467CECAB-22BE-461B-A46A-68C02E888E5D}"/>
                </a:ext>
              </a:extLst>
            </p:cNvPr>
            <p:cNvSpPr/>
            <p:nvPr/>
          </p:nvSpPr>
          <p:spPr>
            <a:xfrm>
              <a:off x="649664" y="1213073"/>
              <a:ext cx="10841610" cy="2037600"/>
            </a:xfrm>
            <a:prstGeom prst="round2Diag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B1FCD6E-E4F7-44C1-B458-D84397A4FD4C}"/>
                </a:ext>
              </a:extLst>
            </p:cNvPr>
            <p:cNvSpPr txBox="1"/>
            <p:nvPr/>
          </p:nvSpPr>
          <p:spPr>
            <a:xfrm>
              <a:off x="1203959" y="1372269"/>
              <a:ext cx="8072015" cy="461665"/>
            </a:xfrm>
            <a:prstGeom prst="rect">
              <a:avLst/>
            </a:prstGeom>
            <a:noFill/>
          </p:spPr>
          <p:txBody>
            <a:bodyPr wrap="square" rtlCol="0">
              <a:spAutoFit/>
            </a:bodyPr>
            <a:lstStyle/>
            <a:p>
              <a:r>
                <a:rPr lang="en-GB" sz="2400" b="1" dirty="0">
                  <a:solidFill>
                    <a:schemeClr val="bg1"/>
                  </a:solidFill>
                </a:rPr>
                <a:t>Automation of eCommerce, Chatbots and Interactive Products</a:t>
              </a:r>
              <a:endParaRPr lang="en-GB" sz="6000" b="1" dirty="0">
                <a:solidFill>
                  <a:schemeClr val="bg1"/>
                </a:solidFill>
              </a:endParaRPr>
            </a:p>
          </p:txBody>
        </p:sp>
        <p:sp>
          <p:nvSpPr>
            <p:cNvPr id="19" name="TextBox 18">
              <a:extLst>
                <a:ext uri="{FF2B5EF4-FFF2-40B4-BE49-F238E27FC236}">
                  <a16:creationId xmlns:a16="http://schemas.microsoft.com/office/drawing/2014/main" id="{E37349BA-4A50-4336-960D-8D5FE98C9296}"/>
                </a:ext>
              </a:extLst>
            </p:cNvPr>
            <p:cNvSpPr txBox="1"/>
            <p:nvPr/>
          </p:nvSpPr>
          <p:spPr>
            <a:xfrm>
              <a:off x="1287780" y="1970128"/>
              <a:ext cx="9624060" cy="923330"/>
            </a:xfrm>
            <a:prstGeom prst="rect">
              <a:avLst/>
            </a:prstGeom>
            <a:noFill/>
          </p:spPr>
          <p:txBody>
            <a:bodyPr wrap="square" rtlCol="0">
              <a:spAutoFit/>
            </a:bodyPr>
            <a:lstStyle/>
            <a:p>
              <a:r>
                <a:rPr lang="en-GB" dirty="0">
                  <a:solidFill>
                    <a:schemeClr val="bg1"/>
                  </a:solidFill>
                </a:rPr>
                <a:t>Automation of eCommerce is a rapidly growing part of online business. AI and chatbots have grown in popularity over the previous five years and technological advances predict that this trend will continue.</a:t>
              </a:r>
            </a:p>
          </p:txBody>
        </p:sp>
      </p:grpSp>
    </p:spTree>
    <p:extLst>
      <p:ext uri="{BB962C8B-B14F-4D97-AF65-F5344CB8AC3E}">
        <p14:creationId xmlns:p14="http://schemas.microsoft.com/office/powerpoint/2010/main" val="362979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B7CF2-FDC2-4A5F-A03E-F0800F87BDF3}"/>
              </a:ext>
            </a:extLst>
          </p:cNvPr>
          <p:cNvSpPr>
            <a:spLocks noGrp="1"/>
          </p:cNvSpPr>
          <p:nvPr>
            <p:ph type="title"/>
          </p:nvPr>
        </p:nvSpPr>
        <p:spPr>
          <a:xfrm>
            <a:off x="649664" y="248550"/>
            <a:ext cx="10515600" cy="803799"/>
          </a:xfrm>
        </p:spPr>
        <p:txBody>
          <a:bodyPr>
            <a:normAutofit/>
          </a:bodyPr>
          <a:lstStyle/>
          <a:p>
            <a:r>
              <a:rPr lang="en-GB" sz="3200" b="1" dirty="0">
                <a:latin typeface="+mn-lt"/>
              </a:rPr>
              <a:t>eCommerce Industry Trends 2022</a:t>
            </a:r>
            <a:endParaRPr lang="en-GB" sz="2400" b="1" dirty="0">
              <a:solidFill>
                <a:srgbClr val="1733CE"/>
              </a:solidFill>
              <a:latin typeface="+mn-lt"/>
            </a:endParaRPr>
          </a:p>
        </p:txBody>
      </p:sp>
      <p:cxnSp>
        <p:nvCxnSpPr>
          <p:cNvPr id="4" name="Straight Connector 3">
            <a:extLst>
              <a:ext uri="{FF2B5EF4-FFF2-40B4-BE49-F238E27FC236}">
                <a16:creationId xmlns:a16="http://schemas.microsoft.com/office/drawing/2014/main" id="{4A28343C-CC49-4ECE-995F-A428961CAA58}"/>
              </a:ext>
            </a:extLst>
          </p:cNvPr>
          <p:cNvCxnSpPr/>
          <p:nvPr/>
        </p:nvCxnSpPr>
        <p:spPr>
          <a:xfrm>
            <a:off x="0" y="6226565"/>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F16E03-F297-4F96-ABAB-CC538B07F82D}"/>
              </a:ext>
            </a:extLst>
          </p:cNvPr>
          <p:cNvSpPr txBox="1"/>
          <p:nvPr/>
        </p:nvSpPr>
        <p:spPr>
          <a:xfrm>
            <a:off x="487835" y="6351985"/>
            <a:ext cx="9010835" cy="369332"/>
          </a:xfrm>
          <a:prstGeom prst="rect">
            <a:avLst/>
          </a:prstGeom>
          <a:noFill/>
        </p:spPr>
        <p:txBody>
          <a:bodyPr wrap="square" lIns="91440" tIns="45720" rIns="91440" bIns="45720" rtlCol="0" anchor="ctr">
            <a:spAutoFit/>
          </a:bodyPr>
          <a:lstStyle/>
          <a:p>
            <a:r>
              <a:rPr lang="en-US" sz="1600" b="1" dirty="0">
                <a:solidFill>
                  <a:schemeClr val="tx1">
                    <a:lumMod val="95000"/>
                    <a:lumOff val="5000"/>
                  </a:schemeClr>
                </a:solidFill>
                <a:latin typeface="Calibri"/>
                <a:cs typeface="Calibri"/>
              </a:rPr>
              <a:t>Source: </a:t>
            </a:r>
            <a:r>
              <a:rPr lang="en-GB" dirty="0">
                <a:hlinkClick r:id="rId2"/>
              </a:rPr>
              <a:t>https://www.weblineindia.com/blog/retail-ecommerce-software-development-guide/</a:t>
            </a:r>
            <a:endParaRPr lang="en-GB" sz="1400" b="1" dirty="0">
              <a:solidFill>
                <a:schemeClr val="bg1">
                  <a:lumMod val="95000"/>
                </a:schemeClr>
              </a:solidFill>
              <a:latin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B4CB4BCE-0514-4577-A5EF-24B8E865EA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9365" y="6387290"/>
            <a:ext cx="1954800" cy="309985"/>
          </a:xfrm>
          <a:prstGeom prst="rect">
            <a:avLst/>
          </a:prstGeom>
        </p:spPr>
      </p:pic>
      <p:grpSp>
        <p:nvGrpSpPr>
          <p:cNvPr id="6" name="Group 5">
            <a:extLst>
              <a:ext uri="{FF2B5EF4-FFF2-40B4-BE49-F238E27FC236}">
                <a16:creationId xmlns:a16="http://schemas.microsoft.com/office/drawing/2014/main" id="{BF075D49-2980-4121-99F8-2DDD3FED91EE}"/>
              </a:ext>
            </a:extLst>
          </p:cNvPr>
          <p:cNvGrpSpPr/>
          <p:nvPr/>
        </p:nvGrpSpPr>
        <p:grpSpPr>
          <a:xfrm>
            <a:off x="649664" y="1213073"/>
            <a:ext cx="10841610" cy="2037600"/>
            <a:chOff x="649664" y="1213073"/>
            <a:chExt cx="10841610" cy="2037600"/>
          </a:xfrm>
        </p:grpSpPr>
        <p:sp>
          <p:nvSpPr>
            <p:cNvPr id="3" name="Rectangle: Diagonal Corners Rounded 2">
              <a:extLst>
                <a:ext uri="{FF2B5EF4-FFF2-40B4-BE49-F238E27FC236}">
                  <a16:creationId xmlns:a16="http://schemas.microsoft.com/office/drawing/2014/main" id="{BC239D5D-6123-4C54-AB02-04D8C8690A52}"/>
                </a:ext>
              </a:extLst>
            </p:cNvPr>
            <p:cNvSpPr/>
            <p:nvPr/>
          </p:nvSpPr>
          <p:spPr>
            <a:xfrm>
              <a:off x="649664" y="1213073"/>
              <a:ext cx="10841610" cy="2037600"/>
            </a:xfrm>
            <a:prstGeom prst="round2Diag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3F853B26-D3E7-49D2-9757-B7F9CCDA417A}"/>
                </a:ext>
              </a:extLst>
            </p:cNvPr>
            <p:cNvSpPr txBox="1"/>
            <p:nvPr/>
          </p:nvSpPr>
          <p:spPr>
            <a:xfrm>
              <a:off x="1203960" y="1372269"/>
              <a:ext cx="5859780" cy="461665"/>
            </a:xfrm>
            <a:prstGeom prst="rect">
              <a:avLst/>
            </a:prstGeom>
            <a:noFill/>
          </p:spPr>
          <p:txBody>
            <a:bodyPr wrap="square" rtlCol="0">
              <a:spAutoFit/>
            </a:bodyPr>
            <a:lstStyle/>
            <a:p>
              <a:r>
                <a:rPr lang="en-GB" sz="2400" b="1" dirty="0">
                  <a:solidFill>
                    <a:schemeClr val="bg1"/>
                  </a:solidFill>
                </a:rPr>
                <a:t>Visual Stimuli</a:t>
              </a:r>
              <a:endParaRPr lang="en-GB" sz="6000" b="1" dirty="0">
                <a:solidFill>
                  <a:schemeClr val="bg1"/>
                </a:solidFill>
              </a:endParaRPr>
            </a:p>
          </p:txBody>
        </p:sp>
        <p:sp>
          <p:nvSpPr>
            <p:cNvPr id="15" name="TextBox 14">
              <a:extLst>
                <a:ext uri="{FF2B5EF4-FFF2-40B4-BE49-F238E27FC236}">
                  <a16:creationId xmlns:a16="http://schemas.microsoft.com/office/drawing/2014/main" id="{9F423C66-B12E-47C2-AB80-E7A934A9E695}"/>
                </a:ext>
              </a:extLst>
            </p:cNvPr>
            <p:cNvSpPr txBox="1"/>
            <p:nvPr/>
          </p:nvSpPr>
          <p:spPr>
            <a:xfrm>
              <a:off x="1287780" y="1970128"/>
              <a:ext cx="9624060" cy="923330"/>
            </a:xfrm>
            <a:prstGeom prst="rect">
              <a:avLst/>
            </a:prstGeom>
            <a:noFill/>
          </p:spPr>
          <p:txBody>
            <a:bodyPr wrap="square" rtlCol="0">
              <a:spAutoFit/>
            </a:bodyPr>
            <a:lstStyle/>
            <a:p>
              <a:r>
                <a:rPr lang="en-GB" dirty="0">
                  <a:solidFill>
                    <a:schemeClr val="bg1"/>
                  </a:solidFill>
                </a:rPr>
                <a:t>AR and VR devices are becoming more inexpensive as a result of initiatives such as Google Cardboard. Retailers can start experimenting with innovative AR/VR strategies. Hence making visual stimuli is one of the important eCommerce trends in 2022.</a:t>
              </a:r>
            </a:p>
          </p:txBody>
        </p:sp>
      </p:grpSp>
      <p:grpSp>
        <p:nvGrpSpPr>
          <p:cNvPr id="16" name="Group 15">
            <a:extLst>
              <a:ext uri="{FF2B5EF4-FFF2-40B4-BE49-F238E27FC236}">
                <a16:creationId xmlns:a16="http://schemas.microsoft.com/office/drawing/2014/main" id="{06FA5173-4E10-4A32-9DCB-31EA390A509D}"/>
              </a:ext>
            </a:extLst>
          </p:cNvPr>
          <p:cNvGrpSpPr/>
          <p:nvPr/>
        </p:nvGrpSpPr>
        <p:grpSpPr>
          <a:xfrm>
            <a:off x="649664" y="3541337"/>
            <a:ext cx="10841610" cy="2262019"/>
            <a:chOff x="649664" y="1213073"/>
            <a:chExt cx="10841610" cy="2037600"/>
          </a:xfrm>
        </p:grpSpPr>
        <p:sp>
          <p:nvSpPr>
            <p:cNvPr id="17" name="Rectangle: Diagonal Corners Rounded 16">
              <a:extLst>
                <a:ext uri="{FF2B5EF4-FFF2-40B4-BE49-F238E27FC236}">
                  <a16:creationId xmlns:a16="http://schemas.microsoft.com/office/drawing/2014/main" id="{467CECAB-22BE-461B-A46A-68C02E888E5D}"/>
                </a:ext>
              </a:extLst>
            </p:cNvPr>
            <p:cNvSpPr/>
            <p:nvPr/>
          </p:nvSpPr>
          <p:spPr>
            <a:xfrm>
              <a:off x="649664" y="1213073"/>
              <a:ext cx="10841610" cy="203760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B1FCD6E-E4F7-44C1-B458-D84397A4FD4C}"/>
                </a:ext>
              </a:extLst>
            </p:cNvPr>
            <p:cNvSpPr txBox="1"/>
            <p:nvPr/>
          </p:nvSpPr>
          <p:spPr>
            <a:xfrm>
              <a:off x="1203959" y="1372269"/>
              <a:ext cx="8072015" cy="461665"/>
            </a:xfrm>
            <a:prstGeom prst="rect">
              <a:avLst/>
            </a:prstGeom>
            <a:noFill/>
          </p:spPr>
          <p:txBody>
            <a:bodyPr wrap="square" rtlCol="0">
              <a:spAutoFit/>
            </a:bodyPr>
            <a:lstStyle/>
            <a:p>
              <a:r>
                <a:rPr lang="en-GB" sz="2400" b="1" dirty="0">
                  <a:solidFill>
                    <a:schemeClr val="bg1"/>
                  </a:solidFill>
                </a:rPr>
                <a:t>Omnichannel Shopping Experience</a:t>
              </a:r>
              <a:endParaRPr lang="en-GB" sz="7200" b="1" dirty="0">
                <a:solidFill>
                  <a:schemeClr val="bg1"/>
                </a:solidFill>
              </a:endParaRPr>
            </a:p>
          </p:txBody>
        </p:sp>
        <p:sp>
          <p:nvSpPr>
            <p:cNvPr id="19" name="TextBox 18">
              <a:extLst>
                <a:ext uri="{FF2B5EF4-FFF2-40B4-BE49-F238E27FC236}">
                  <a16:creationId xmlns:a16="http://schemas.microsoft.com/office/drawing/2014/main" id="{E37349BA-4A50-4336-960D-8D5FE98C9296}"/>
                </a:ext>
              </a:extLst>
            </p:cNvPr>
            <p:cNvSpPr txBox="1"/>
            <p:nvPr/>
          </p:nvSpPr>
          <p:spPr>
            <a:xfrm>
              <a:off x="1287780" y="1970128"/>
              <a:ext cx="9624060" cy="1200329"/>
            </a:xfrm>
            <a:prstGeom prst="rect">
              <a:avLst/>
            </a:prstGeom>
            <a:noFill/>
          </p:spPr>
          <p:txBody>
            <a:bodyPr wrap="square" rtlCol="0">
              <a:spAutoFit/>
            </a:bodyPr>
            <a:lstStyle/>
            <a:p>
              <a:r>
                <a:rPr lang="en-GB" dirty="0">
                  <a:solidFill>
                    <a:schemeClr val="bg1"/>
                  </a:solidFill>
                </a:rPr>
                <a:t>The majority of organisations that have websites and social media channels engage with their customers through multi-channel user experiences. This is where an omnichannel strategy comes in since it offers a holistic approach that ensures a uniform user experience across all purchasing channels.</a:t>
              </a:r>
            </a:p>
          </p:txBody>
        </p:sp>
      </p:grpSp>
    </p:spTree>
    <p:extLst>
      <p:ext uri="{BB962C8B-B14F-4D97-AF65-F5344CB8AC3E}">
        <p14:creationId xmlns:p14="http://schemas.microsoft.com/office/powerpoint/2010/main" val="422867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9F58F9-C2AC-4857-BB7C-38FAFE91C386}"/>
              </a:ext>
            </a:extLst>
          </p:cNvPr>
          <p:cNvSpPr/>
          <p:nvPr/>
        </p:nvSpPr>
        <p:spPr>
          <a:xfrm>
            <a:off x="0" y="1329179"/>
            <a:ext cx="12192000" cy="552882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19152AF-FEBA-461B-8721-68304F097DEC}"/>
              </a:ext>
            </a:extLst>
          </p:cNvPr>
          <p:cNvSpPr/>
          <p:nvPr/>
        </p:nvSpPr>
        <p:spPr>
          <a:xfrm>
            <a:off x="0" y="0"/>
            <a:ext cx="12192000" cy="132917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7D325D0-0896-485A-BC87-A8C18A6E5C3F}"/>
              </a:ext>
            </a:extLst>
          </p:cNvPr>
          <p:cNvSpPr>
            <a:spLocks noGrp="1"/>
          </p:cNvSpPr>
          <p:nvPr>
            <p:ph idx="1"/>
          </p:nvPr>
        </p:nvSpPr>
        <p:spPr>
          <a:xfrm>
            <a:off x="838200" y="2701548"/>
            <a:ext cx="10515600" cy="2662304"/>
          </a:xfrm>
        </p:spPr>
        <p:txBody>
          <a:bodyPr>
            <a:normAutofit fontScale="92500"/>
          </a:bodyPr>
          <a:lstStyle/>
          <a:p>
            <a:pPr marL="0" indent="0" algn="ctr">
              <a:lnSpc>
                <a:spcPct val="110000"/>
              </a:lnSpc>
              <a:buNone/>
            </a:pPr>
            <a:r>
              <a:rPr lang="en-GB" sz="3200" b="1" dirty="0"/>
              <a:t>Many organisations now require retail and eCommerce software development. Any retail or eCommerce project’s development phase can be quite complex. It entails developing a detailed plan that covers everything from design and functionality to marketing tactics and corporate objectives.</a:t>
            </a:r>
          </a:p>
        </p:txBody>
      </p:sp>
      <p:sp>
        <p:nvSpPr>
          <p:cNvPr id="6" name="Title 1">
            <a:extLst>
              <a:ext uri="{FF2B5EF4-FFF2-40B4-BE49-F238E27FC236}">
                <a16:creationId xmlns:a16="http://schemas.microsoft.com/office/drawing/2014/main" id="{143E5217-BB8D-49C2-9FC8-EC0CA99FAB25}"/>
              </a:ext>
            </a:extLst>
          </p:cNvPr>
          <p:cNvSpPr>
            <a:spLocks noGrp="1"/>
          </p:cNvSpPr>
          <p:nvPr>
            <p:ph type="title"/>
          </p:nvPr>
        </p:nvSpPr>
        <p:spPr>
          <a:xfrm>
            <a:off x="649664" y="380528"/>
            <a:ext cx="10515600" cy="675277"/>
          </a:xfrm>
        </p:spPr>
        <p:txBody>
          <a:bodyPr>
            <a:normAutofit/>
          </a:bodyPr>
          <a:lstStyle/>
          <a:p>
            <a:r>
              <a:rPr lang="en-GB" sz="3200" b="1" dirty="0">
                <a:solidFill>
                  <a:schemeClr val="bg1"/>
                </a:solidFill>
                <a:latin typeface="+mn-lt"/>
              </a:rPr>
              <a:t>How Do You Create Retail and eCommerce Software?</a:t>
            </a:r>
            <a:endParaRPr lang="en-GB" sz="2400" b="1" dirty="0">
              <a:solidFill>
                <a:schemeClr val="bg1"/>
              </a:solidFill>
              <a:latin typeface="+mn-lt"/>
            </a:endParaRPr>
          </a:p>
        </p:txBody>
      </p:sp>
      <p:cxnSp>
        <p:nvCxnSpPr>
          <p:cNvPr id="12" name="Straight Connector 11">
            <a:extLst>
              <a:ext uri="{FF2B5EF4-FFF2-40B4-BE49-F238E27FC236}">
                <a16:creationId xmlns:a16="http://schemas.microsoft.com/office/drawing/2014/main" id="{ADDAAAD8-FAB5-4544-B21D-6198CBC38D65}"/>
              </a:ext>
            </a:extLst>
          </p:cNvPr>
          <p:cNvCxnSpPr/>
          <p:nvPr/>
        </p:nvCxnSpPr>
        <p:spPr>
          <a:xfrm>
            <a:off x="0" y="6226565"/>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DC9B593-A12E-4C23-AF9D-BBCB6AB0C60E}"/>
              </a:ext>
            </a:extLst>
          </p:cNvPr>
          <p:cNvSpPr txBox="1"/>
          <p:nvPr/>
        </p:nvSpPr>
        <p:spPr>
          <a:xfrm>
            <a:off x="487835" y="6351985"/>
            <a:ext cx="9010835" cy="369332"/>
          </a:xfrm>
          <a:prstGeom prst="rect">
            <a:avLst/>
          </a:prstGeom>
          <a:noFill/>
        </p:spPr>
        <p:txBody>
          <a:bodyPr wrap="square" lIns="91440" tIns="45720" rIns="91440" bIns="45720" rtlCol="0" anchor="ctr">
            <a:spAutoFit/>
          </a:bodyPr>
          <a:lstStyle/>
          <a:p>
            <a:r>
              <a:rPr lang="en-US" sz="1600" b="1" dirty="0">
                <a:solidFill>
                  <a:schemeClr val="tx1">
                    <a:lumMod val="95000"/>
                    <a:lumOff val="5000"/>
                  </a:schemeClr>
                </a:solidFill>
                <a:latin typeface="Calibri"/>
                <a:cs typeface="Calibri"/>
              </a:rPr>
              <a:t>Source: </a:t>
            </a:r>
            <a:r>
              <a:rPr lang="en-GB" dirty="0">
                <a:hlinkClick r:id="rId2"/>
              </a:rPr>
              <a:t>https://www.weblineindia.com/blog/retail-ecommerce-software-development-guide/</a:t>
            </a:r>
            <a:endParaRPr lang="en-GB" sz="1400" b="1" dirty="0">
              <a:solidFill>
                <a:schemeClr val="bg1">
                  <a:lumMod val="95000"/>
                </a:schemeClr>
              </a:solidFill>
              <a:latin typeface="Calibri" panose="020F0502020204030204" pitchFamily="34" charset="0"/>
              <a:cs typeface="Calibri" panose="020F0502020204030204" pitchFamily="34" charset="0"/>
            </a:endParaRPr>
          </a:p>
        </p:txBody>
      </p:sp>
      <p:pic>
        <p:nvPicPr>
          <p:cNvPr id="14" name="Graphic 13">
            <a:extLst>
              <a:ext uri="{FF2B5EF4-FFF2-40B4-BE49-F238E27FC236}">
                <a16:creationId xmlns:a16="http://schemas.microsoft.com/office/drawing/2014/main" id="{D2011FE9-A992-4432-B7E6-1CF5E76664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9365" y="6387290"/>
            <a:ext cx="1954800" cy="309985"/>
          </a:xfrm>
          <a:prstGeom prst="rect">
            <a:avLst/>
          </a:prstGeom>
        </p:spPr>
      </p:pic>
    </p:spTree>
    <p:extLst>
      <p:ext uri="{BB962C8B-B14F-4D97-AF65-F5344CB8AC3E}">
        <p14:creationId xmlns:p14="http://schemas.microsoft.com/office/powerpoint/2010/main" val="40971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3485503-C45E-40D4-8C01-B8564B1B55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29178"/>
            <a:ext cx="12192000" cy="5528821"/>
          </a:xfrm>
          <a:prstGeom prst="rect">
            <a:avLst/>
          </a:prstGeom>
        </p:spPr>
      </p:pic>
      <p:sp>
        <p:nvSpPr>
          <p:cNvPr id="7" name="Rectangle 6">
            <a:extLst>
              <a:ext uri="{FF2B5EF4-FFF2-40B4-BE49-F238E27FC236}">
                <a16:creationId xmlns:a16="http://schemas.microsoft.com/office/drawing/2014/main" id="{C19152AF-FEBA-461B-8721-68304F097DEC}"/>
              </a:ext>
            </a:extLst>
          </p:cNvPr>
          <p:cNvSpPr/>
          <p:nvPr/>
        </p:nvSpPr>
        <p:spPr>
          <a:xfrm>
            <a:off x="0" y="0"/>
            <a:ext cx="12192000" cy="132917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7D325D0-0896-485A-BC87-A8C18A6E5C3F}"/>
              </a:ext>
            </a:extLst>
          </p:cNvPr>
          <p:cNvSpPr>
            <a:spLocks noGrp="1"/>
          </p:cNvSpPr>
          <p:nvPr>
            <p:ph idx="1"/>
          </p:nvPr>
        </p:nvSpPr>
        <p:spPr>
          <a:xfrm>
            <a:off x="838200" y="2701548"/>
            <a:ext cx="10515600" cy="2907400"/>
          </a:xfrm>
        </p:spPr>
        <p:txBody>
          <a:bodyPr>
            <a:noAutofit/>
          </a:bodyPr>
          <a:lstStyle/>
          <a:p>
            <a:pPr marL="0" indent="0" algn="ctr">
              <a:lnSpc>
                <a:spcPct val="100000"/>
              </a:lnSpc>
              <a:buNone/>
            </a:pPr>
            <a:r>
              <a:rPr lang="en-GB" sz="3000" b="1" dirty="0"/>
              <a:t>Retail &amp; eCommerce software has become critical to the day-to-day operations of many online companies. It is a large task that necessitates a high level of knowledge and experience. So, when you choose a firm for retail &amp; eCommerce software development, make sure they have prior expertise working on retail software.</a:t>
            </a:r>
          </a:p>
        </p:txBody>
      </p:sp>
      <p:sp>
        <p:nvSpPr>
          <p:cNvPr id="6" name="Title 1">
            <a:extLst>
              <a:ext uri="{FF2B5EF4-FFF2-40B4-BE49-F238E27FC236}">
                <a16:creationId xmlns:a16="http://schemas.microsoft.com/office/drawing/2014/main" id="{143E5217-BB8D-49C2-9FC8-EC0CA99FAB25}"/>
              </a:ext>
            </a:extLst>
          </p:cNvPr>
          <p:cNvSpPr>
            <a:spLocks noGrp="1"/>
          </p:cNvSpPr>
          <p:nvPr>
            <p:ph type="title"/>
          </p:nvPr>
        </p:nvSpPr>
        <p:spPr>
          <a:xfrm>
            <a:off x="649664" y="380528"/>
            <a:ext cx="10515600" cy="675277"/>
          </a:xfrm>
        </p:spPr>
        <p:txBody>
          <a:bodyPr>
            <a:normAutofit/>
          </a:bodyPr>
          <a:lstStyle/>
          <a:p>
            <a:r>
              <a:rPr lang="en-GB" sz="4000" b="1" dirty="0">
                <a:latin typeface="Calibri "/>
              </a:rPr>
              <a:t>Conclusion</a:t>
            </a:r>
            <a:endParaRPr lang="en-GB" sz="3200" b="1" dirty="0">
              <a:latin typeface="Calibri "/>
            </a:endParaRPr>
          </a:p>
        </p:txBody>
      </p:sp>
      <p:cxnSp>
        <p:nvCxnSpPr>
          <p:cNvPr id="8" name="Straight Connector 7">
            <a:extLst>
              <a:ext uri="{FF2B5EF4-FFF2-40B4-BE49-F238E27FC236}">
                <a16:creationId xmlns:a16="http://schemas.microsoft.com/office/drawing/2014/main" id="{1591A2C6-1D5E-4364-9031-31705749FA46}"/>
              </a:ext>
            </a:extLst>
          </p:cNvPr>
          <p:cNvCxnSpPr/>
          <p:nvPr/>
        </p:nvCxnSpPr>
        <p:spPr>
          <a:xfrm>
            <a:off x="0" y="6226565"/>
            <a:ext cx="121920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41502C-E85F-4F1C-91C9-3DF022E0B366}"/>
              </a:ext>
            </a:extLst>
          </p:cNvPr>
          <p:cNvSpPr txBox="1"/>
          <p:nvPr/>
        </p:nvSpPr>
        <p:spPr>
          <a:xfrm>
            <a:off x="487835" y="6351985"/>
            <a:ext cx="9010835" cy="369332"/>
          </a:xfrm>
          <a:prstGeom prst="rect">
            <a:avLst/>
          </a:prstGeom>
          <a:noFill/>
        </p:spPr>
        <p:txBody>
          <a:bodyPr wrap="square" lIns="91440" tIns="45720" rIns="91440" bIns="45720" rtlCol="0" anchor="ctr">
            <a:spAutoFit/>
          </a:bodyPr>
          <a:lstStyle/>
          <a:p>
            <a:r>
              <a:rPr lang="en-US" sz="1600" b="1" dirty="0">
                <a:solidFill>
                  <a:schemeClr val="tx1">
                    <a:lumMod val="95000"/>
                    <a:lumOff val="5000"/>
                  </a:schemeClr>
                </a:solidFill>
                <a:latin typeface="Calibri"/>
                <a:cs typeface="Calibri"/>
              </a:rPr>
              <a:t>Source: </a:t>
            </a:r>
            <a:r>
              <a:rPr lang="en-GB" dirty="0">
                <a:hlinkClick r:id="rId4"/>
              </a:rPr>
              <a:t>https://www.weblineindia.com/blog/retail-ecommerce-software-development-guide/</a:t>
            </a:r>
            <a:endParaRPr lang="en-GB" sz="1400" b="1" dirty="0">
              <a:solidFill>
                <a:schemeClr val="bg1">
                  <a:lumMod val="95000"/>
                </a:schemeClr>
              </a:solidFill>
              <a:latin typeface="Calibri" panose="020F0502020204030204" pitchFamily="34" charset="0"/>
              <a:cs typeface="Calibri" panose="020F0502020204030204" pitchFamily="34" charset="0"/>
            </a:endParaRPr>
          </a:p>
        </p:txBody>
      </p:sp>
      <p:pic>
        <p:nvPicPr>
          <p:cNvPr id="11" name="Graphic 10">
            <a:extLst>
              <a:ext uri="{FF2B5EF4-FFF2-40B4-BE49-F238E27FC236}">
                <a16:creationId xmlns:a16="http://schemas.microsoft.com/office/drawing/2014/main" id="{2806D7D5-36D8-4835-A2F8-B1CFA14BC8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9365" y="6387290"/>
            <a:ext cx="1954800" cy="309985"/>
          </a:xfrm>
          <a:prstGeom prst="rect">
            <a:avLst/>
          </a:prstGeom>
        </p:spPr>
      </p:pic>
    </p:spTree>
    <p:extLst>
      <p:ext uri="{BB962C8B-B14F-4D97-AF65-F5344CB8AC3E}">
        <p14:creationId xmlns:p14="http://schemas.microsoft.com/office/powerpoint/2010/main" val="1508991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726</Words>
  <Application>Microsoft Office PowerPoint</Application>
  <PresentationFormat>Widescreen</PresentationFormat>
  <Paragraphs>46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eCommerce and retail software is used to run eCommerce and retail operations. eCommerce software is used to manage all of the orders placed by customers, as well as shipping, tracking, inventory management and so on. You may also manage all of your clients, consumers, items, and more with retail software.</vt:lpstr>
      <vt:lpstr>Benefits of Retail and eCommerce Software Development</vt:lpstr>
      <vt:lpstr>Benefits of Retail and eCommerce Software Development</vt:lpstr>
      <vt:lpstr>Benefits of Retail and eCommerce Software Development</vt:lpstr>
      <vt:lpstr>eCommerce Industry Trends 2022</vt:lpstr>
      <vt:lpstr>eCommerce Industry Trends 2022</vt:lpstr>
      <vt:lpstr>How Do You Create Retail and eCommerce Software?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Adnan Mistry</dc:creator>
  <cp:lastModifiedBy>Adnan Mistry</cp:lastModifiedBy>
  <cp:revision>14</cp:revision>
  <dcterms:created xsi:type="dcterms:W3CDTF">2022-09-30T13:41:01Z</dcterms:created>
  <dcterms:modified xsi:type="dcterms:W3CDTF">2022-10-03T06:57:18Z</dcterms:modified>
</cp:coreProperties>
</file>