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4"/>
  </p:notesMasterIdLst>
  <p:sldIdLst>
    <p:sldId id="256" r:id="rId2"/>
    <p:sldId id="296" r:id="rId3"/>
    <p:sldId id="261" r:id="rId4"/>
    <p:sldId id="305" r:id="rId5"/>
    <p:sldId id="306" r:id="rId6"/>
    <p:sldId id="307" r:id="rId7"/>
    <p:sldId id="308" r:id="rId8"/>
    <p:sldId id="309" r:id="rId9"/>
    <p:sldId id="310" r:id="rId10"/>
    <p:sldId id="311" r:id="rId11"/>
    <p:sldId id="312" r:id="rId12"/>
    <p:sldId id="313"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Lexend Deca" panose="020B0604020202020204" charset="-78"/>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138BE6-E374-4A1A-BE6D-9E52B14417BE}">
  <a:tblStyle styleId="{1A138BE6-E374-4A1A-BE6D-9E52B14417BE}"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286F9A-8295-4760-8310-7838FB866F3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07" d="100"/>
          <a:sy n="107" d="100"/>
        </p:scale>
        <p:origin x="75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995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30720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477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314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428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1419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378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78508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09845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3079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580550" y="1352550"/>
            <a:ext cx="6014400" cy="3161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hyperlink" Target="https://www.weblineindia.com/blog/top-react-native-app-development-considerati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india.com/blog/top-react-native-app-development-consideration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348582" y="1493019"/>
            <a:ext cx="4539000" cy="2157462"/>
          </a:xfrm>
          <a:prstGeom prst="rect">
            <a:avLst/>
          </a:prstGeom>
        </p:spPr>
        <p:txBody>
          <a:bodyPr spcFirstLastPara="1" wrap="square" lIns="0" tIns="0" rIns="0" bIns="0" anchor="ctr" anchorCtr="0">
            <a:noAutofit/>
          </a:bodyPr>
          <a:lstStyle/>
          <a:p>
            <a:pPr lvl="0"/>
            <a:r>
              <a:rPr lang="en-GB" sz="4000" dirty="0">
                <a:latin typeface="Calibri" panose="020F0502020204030204" pitchFamily="34" charset="0"/>
                <a:cs typeface="Calibri" panose="020F0502020204030204" pitchFamily="34" charset="0"/>
              </a:rPr>
              <a:t>Top </a:t>
            </a:r>
            <a:r>
              <a:rPr lang="en-GB" sz="4000" dirty="0">
                <a:solidFill>
                  <a:srgbClr val="FDBC33"/>
                </a:solidFill>
                <a:latin typeface="Calibri" panose="020F0502020204030204" pitchFamily="34" charset="0"/>
                <a:cs typeface="Calibri" panose="020F0502020204030204" pitchFamily="34" charset="0"/>
              </a:rPr>
              <a:t>React Native </a:t>
            </a:r>
            <a:r>
              <a:rPr lang="en-GB" sz="4000" dirty="0">
                <a:latin typeface="Calibri" panose="020F0502020204030204" pitchFamily="34" charset="0"/>
                <a:cs typeface="Calibri" panose="020F0502020204030204" pitchFamily="34" charset="0"/>
              </a:rPr>
              <a:t>App Development Considerations You Shouldn’t Miss</a:t>
            </a:r>
            <a:endParaRPr sz="4000" dirty="0">
              <a:latin typeface="Calibri" panose="020F0502020204030204" pitchFamily="34" charset="0"/>
              <a:cs typeface="Calibri" panose="020F0502020204030204" pitchFamily="34" charset="0"/>
            </a:endParaRPr>
          </a:p>
        </p:txBody>
      </p:sp>
      <p:pic>
        <p:nvPicPr>
          <p:cNvPr id="61" name="Google Shape;61;p13"/>
          <p:cNvPicPr preferRelativeResize="0"/>
          <p:nvPr/>
        </p:nvPicPr>
        <p:blipFill>
          <a:blip r:embed="rId3">
            <a:alphaModFix/>
          </a:blip>
          <a:stretch>
            <a:fillRect/>
          </a:stretch>
        </p:blipFill>
        <p:spPr>
          <a:xfrm>
            <a:off x="5770234" y="1000900"/>
            <a:ext cx="2036616" cy="2320944"/>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748619" y="1046647"/>
            <a:ext cx="1207330" cy="1315334"/>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pic>
        <p:nvPicPr>
          <p:cNvPr id="4" name="Graphic 3">
            <a:extLst>
              <a:ext uri="{FF2B5EF4-FFF2-40B4-BE49-F238E27FC236}">
                <a16:creationId xmlns:a16="http://schemas.microsoft.com/office/drawing/2014/main" id="{BD786128-D205-4930-94F5-C847A24543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7656" y="223838"/>
            <a:ext cx="2819400" cy="4381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7120413"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Companies using React Native</a:t>
            </a:r>
            <a:endParaRPr sz="44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49" y="1352549"/>
            <a:ext cx="8249125" cy="3397301"/>
          </a:xfrm>
          <a:prstGeom prst="rect">
            <a:avLst/>
          </a:prstGeom>
        </p:spPr>
        <p:txBody>
          <a:bodyPr spcFirstLastPara="1" wrap="square" lIns="0" tIns="0" rIns="0" bIns="0" anchor="t" anchorCtr="0">
            <a:noAutofit/>
          </a:bodyPr>
          <a:lstStyle/>
          <a:p>
            <a:pPr lvl="0"/>
            <a:r>
              <a:rPr lang="en-GB" dirty="0" err="1">
                <a:latin typeface="Calibri" panose="020F0502020204030204" pitchFamily="34" charset="0"/>
                <a:cs typeface="Calibri" panose="020F0502020204030204" pitchFamily="34" charset="0"/>
              </a:rPr>
              <a:t>Townske</a:t>
            </a:r>
            <a:endParaRPr lang="en-GB" dirty="0">
              <a:latin typeface="Calibri" panose="020F0502020204030204" pitchFamily="34" charset="0"/>
              <a:cs typeface="Calibri" panose="020F0502020204030204" pitchFamily="34" charset="0"/>
            </a:endParaRPr>
          </a:p>
          <a:p>
            <a:pPr marL="76200" lvl="0" indent="0">
              <a:buNone/>
            </a:pPr>
            <a:r>
              <a:rPr lang="en-GB" sz="1600" dirty="0">
                <a:latin typeface="Calibri" panose="020F0502020204030204" pitchFamily="34" charset="0"/>
                <a:cs typeface="Calibri" panose="020F0502020204030204" pitchFamily="34" charset="0"/>
              </a:rPr>
              <a:t>	The app aspires to be its users’ trip guide by providing a list of destinations that locals 	frequent. They chose React Native because of its sole focus on mobile user interfaces.</a:t>
            </a:r>
          </a:p>
        </p:txBody>
      </p:sp>
      <p:grpSp>
        <p:nvGrpSpPr>
          <p:cNvPr id="5" name="Group 4">
            <a:extLst>
              <a:ext uri="{FF2B5EF4-FFF2-40B4-BE49-F238E27FC236}">
                <a16:creationId xmlns:a16="http://schemas.microsoft.com/office/drawing/2014/main" id="{2C668D92-A705-4FB9-A2B0-34699D1B8F21}"/>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7A9DB267-4427-44AC-A5BB-DED34A10003B}"/>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8EB2B2D-AC27-4962-9021-D0B09D19F5B9}"/>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32989489-1EAD-45AE-ADBA-33E4793B75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1591510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7120413"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When to Use React Native?</a:t>
            </a:r>
            <a:endParaRPr sz="48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49" y="1352549"/>
            <a:ext cx="6577489" cy="3397301"/>
          </a:xfrm>
          <a:prstGeom prst="rect">
            <a:avLst/>
          </a:prstGeom>
        </p:spPr>
        <p:txBody>
          <a:bodyPr spcFirstLastPara="1" wrap="square" lIns="0" tIns="0" rIns="0" bIns="0" anchor="t" anchorCtr="0">
            <a:noAutofit/>
          </a:bodyPr>
          <a:lstStyle/>
          <a:p>
            <a:pPr marL="76200" lvl="0" indent="0">
              <a:buNone/>
            </a:pPr>
            <a:r>
              <a:rPr lang="en-GB" sz="2000" dirty="0">
                <a:latin typeface="Calibri" panose="020F0502020204030204" pitchFamily="34" charset="0"/>
                <a:cs typeface="Calibri" panose="020F0502020204030204" pitchFamily="34" charset="0"/>
              </a:rPr>
              <a:t>React is ideally suited for creating the greatest User Interface in online apps. React provides great speed and performance for managing heavily loaded web apps. Furthermore, react is highly recommended for enterprise-grade online apps that serve a diverse set of users.</a:t>
            </a:r>
            <a:endParaRPr lang="en-GB" sz="14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1570AB3-B68D-4C9A-9E5A-81AC00292D99}"/>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0662216B-8CFE-4765-917A-611AA1FCDF62}"/>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A6898A95-8781-484B-B214-974AE22B172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0B2E0F27-7423-4D8B-9391-E345CF85AC4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2410395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4" name="Text Box 4">
            <a:extLst>
              <a:ext uri="{FF2B5EF4-FFF2-40B4-BE49-F238E27FC236}">
                <a16:creationId xmlns:a16="http://schemas.microsoft.com/office/drawing/2014/main" id="{B10DB27D-3B64-4819-BFAE-6359FF89205B}"/>
              </a:ext>
            </a:extLst>
          </p:cNvPr>
          <p:cNvSpPr txBox="1">
            <a:spLocks noChangeArrowheads="1"/>
          </p:cNvSpPr>
          <p:nvPr/>
        </p:nvSpPr>
        <p:spPr bwMode="auto">
          <a:xfrm>
            <a:off x="590169" y="214668"/>
            <a:ext cx="79636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4800" b="1" dirty="0">
                <a:solidFill>
                  <a:schemeClr val="bg1"/>
                </a:solidFill>
                <a:latin typeface="Calibri" panose="020F0502020204030204" pitchFamily="34" charset="0"/>
                <a:cs typeface="Calibri" panose="020F0502020204030204" pitchFamily="34" charset="0"/>
              </a:rPr>
              <a:t>THANK YOU</a:t>
            </a:r>
          </a:p>
        </p:txBody>
      </p:sp>
      <p:sp>
        <p:nvSpPr>
          <p:cNvPr id="15" name="Text Box 5">
            <a:extLst>
              <a:ext uri="{FF2B5EF4-FFF2-40B4-BE49-F238E27FC236}">
                <a16:creationId xmlns:a16="http://schemas.microsoft.com/office/drawing/2014/main" id="{C46FD088-8383-4A38-9F92-0C5F5B0769CA}"/>
              </a:ext>
            </a:extLst>
          </p:cNvPr>
          <p:cNvSpPr txBox="1">
            <a:spLocks noChangeArrowheads="1"/>
          </p:cNvSpPr>
          <p:nvPr/>
        </p:nvSpPr>
        <p:spPr bwMode="auto">
          <a:xfrm>
            <a:off x="919235" y="1578929"/>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Calibri" panose="020F0502020204030204" pitchFamily="34" charset="0"/>
                <a:cs typeface="Calibri" panose="020F0502020204030204" pitchFamily="34" charset="0"/>
              </a:rPr>
              <a:t>CONTACT US</a:t>
            </a:r>
          </a:p>
        </p:txBody>
      </p:sp>
      <p:sp>
        <p:nvSpPr>
          <p:cNvPr id="16" name="Text Box 5">
            <a:extLst>
              <a:ext uri="{FF2B5EF4-FFF2-40B4-BE49-F238E27FC236}">
                <a16:creationId xmlns:a16="http://schemas.microsoft.com/office/drawing/2014/main" id="{A63D3680-717A-4EE8-90BE-8879E1954F40}"/>
              </a:ext>
            </a:extLst>
          </p:cNvPr>
          <p:cNvSpPr txBox="1">
            <a:spLocks noChangeArrowheads="1"/>
          </p:cNvSpPr>
          <p:nvPr/>
        </p:nvSpPr>
        <p:spPr bwMode="auto">
          <a:xfrm>
            <a:off x="919234" y="2057798"/>
            <a:ext cx="367435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Calibri" panose="020F0502020204030204" pitchFamily="34" charset="0"/>
                <a:cs typeface="Calibri" panose="020F0502020204030204" pitchFamily="34" charset="0"/>
              </a:rPr>
              <a:t>+1-213-908-1090 (USA)</a:t>
            </a:r>
          </a:p>
          <a:p>
            <a:r>
              <a:rPr lang="en-US" altLang="zh-CN" sz="2400" dirty="0">
                <a:solidFill>
                  <a:schemeClr val="bg1"/>
                </a:solidFill>
                <a:latin typeface="Calibri" panose="020F0502020204030204" pitchFamily="34" charset="0"/>
                <a:cs typeface="Calibri" panose="020F0502020204030204" pitchFamily="34" charset="0"/>
              </a:rPr>
              <a:t>+61-2-8011-4668 (AUS)</a:t>
            </a:r>
          </a:p>
        </p:txBody>
      </p:sp>
      <p:sp>
        <p:nvSpPr>
          <p:cNvPr id="17" name="Text Box 5">
            <a:extLst>
              <a:ext uri="{FF2B5EF4-FFF2-40B4-BE49-F238E27FC236}">
                <a16:creationId xmlns:a16="http://schemas.microsoft.com/office/drawing/2014/main" id="{CBF0809A-1A90-410C-9DEC-B6B3F52F258F}"/>
              </a:ext>
            </a:extLst>
          </p:cNvPr>
          <p:cNvSpPr txBox="1">
            <a:spLocks noChangeArrowheads="1"/>
          </p:cNvSpPr>
          <p:nvPr/>
        </p:nvSpPr>
        <p:spPr bwMode="auto">
          <a:xfrm>
            <a:off x="919234" y="3192330"/>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Calibri" panose="020F0502020204030204" pitchFamily="34" charset="0"/>
                <a:cs typeface="Calibri" panose="020F0502020204030204" pitchFamily="34" charset="0"/>
              </a:rPr>
              <a:t>EMAIL</a:t>
            </a:r>
          </a:p>
        </p:txBody>
      </p:sp>
      <p:sp>
        <p:nvSpPr>
          <p:cNvPr id="18" name="Text Box 5">
            <a:extLst>
              <a:ext uri="{FF2B5EF4-FFF2-40B4-BE49-F238E27FC236}">
                <a16:creationId xmlns:a16="http://schemas.microsoft.com/office/drawing/2014/main" id="{9924BD3C-392C-45DF-B36B-D75FCB02C6C6}"/>
              </a:ext>
            </a:extLst>
          </p:cNvPr>
          <p:cNvSpPr txBox="1">
            <a:spLocks noChangeArrowheads="1"/>
          </p:cNvSpPr>
          <p:nvPr/>
        </p:nvSpPr>
        <p:spPr bwMode="auto">
          <a:xfrm>
            <a:off x="919234" y="3544755"/>
            <a:ext cx="31813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Calibri" panose="020F0502020204030204" pitchFamily="34" charset="0"/>
                <a:cs typeface="Calibri" panose="020F0502020204030204" pitchFamily="34" charset="0"/>
              </a:rPr>
              <a:t>info@weblineindia.com</a:t>
            </a:r>
          </a:p>
        </p:txBody>
      </p:sp>
      <p:sp>
        <p:nvSpPr>
          <p:cNvPr id="19" name="Text Box 5">
            <a:extLst>
              <a:ext uri="{FF2B5EF4-FFF2-40B4-BE49-F238E27FC236}">
                <a16:creationId xmlns:a16="http://schemas.microsoft.com/office/drawing/2014/main" id="{514692A6-7648-4351-A0B5-B2CE4875D587}"/>
              </a:ext>
            </a:extLst>
          </p:cNvPr>
          <p:cNvSpPr txBox="1">
            <a:spLocks noChangeArrowheads="1"/>
          </p:cNvSpPr>
          <p:nvPr/>
        </p:nvSpPr>
        <p:spPr bwMode="auto">
          <a:xfrm>
            <a:off x="4276117" y="2018647"/>
            <a:ext cx="318828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Calibri" panose="020F0502020204030204" pitchFamily="34" charset="0"/>
                <a:cs typeface="Calibri" panose="020F0502020204030204" pitchFamily="34" charset="0"/>
              </a:rPr>
              <a:t>+44-207-193-7507 (UK)</a:t>
            </a:r>
          </a:p>
          <a:p>
            <a:r>
              <a:rPr lang="en-US" altLang="zh-CN" sz="2400" dirty="0">
                <a:solidFill>
                  <a:schemeClr val="bg1"/>
                </a:solidFill>
                <a:latin typeface="Calibri" panose="020F0502020204030204" pitchFamily="34" charset="0"/>
                <a:cs typeface="Calibri" panose="020F0502020204030204" pitchFamily="34" charset="0"/>
              </a:rPr>
              <a:t>+91-79-26420897 (IND)</a:t>
            </a:r>
          </a:p>
        </p:txBody>
      </p:sp>
      <p:sp>
        <p:nvSpPr>
          <p:cNvPr id="20" name="Text Box 5">
            <a:extLst>
              <a:ext uri="{FF2B5EF4-FFF2-40B4-BE49-F238E27FC236}">
                <a16:creationId xmlns:a16="http://schemas.microsoft.com/office/drawing/2014/main" id="{B1375364-25EA-4D4A-B171-872805F598D8}"/>
              </a:ext>
            </a:extLst>
          </p:cNvPr>
          <p:cNvSpPr txBox="1">
            <a:spLocks noChangeArrowheads="1"/>
          </p:cNvSpPr>
          <p:nvPr/>
        </p:nvSpPr>
        <p:spPr bwMode="auto">
          <a:xfrm>
            <a:off x="4325621" y="3101336"/>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bg1"/>
                </a:solidFill>
                <a:latin typeface="Calibri" panose="020F0502020204030204" pitchFamily="34" charset="0"/>
                <a:cs typeface="Calibri" panose="020F0502020204030204" pitchFamily="34" charset="0"/>
              </a:rPr>
              <a:t>WEBSITE</a:t>
            </a:r>
          </a:p>
        </p:txBody>
      </p:sp>
      <p:sp>
        <p:nvSpPr>
          <p:cNvPr id="21" name="Text Box 5">
            <a:extLst>
              <a:ext uri="{FF2B5EF4-FFF2-40B4-BE49-F238E27FC236}">
                <a16:creationId xmlns:a16="http://schemas.microsoft.com/office/drawing/2014/main" id="{48CA7E06-F479-42A3-9B41-1D28014E9442}"/>
              </a:ext>
            </a:extLst>
          </p:cNvPr>
          <p:cNvSpPr txBox="1">
            <a:spLocks noChangeArrowheads="1"/>
          </p:cNvSpPr>
          <p:nvPr/>
        </p:nvSpPr>
        <p:spPr bwMode="auto">
          <a:xfrm>
            <a:off x="4325621" y="3453761"/>
            <a:ext cx="31387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bg1"/>
                </a:solidFill>
                <a:latin typeface="Calibri" panose="020F0502020204030204" pitchFamily="34" charset="0"/>
                <a:cs typeface="Calibri" panose="020F0502020204030204" pitchFamily="34" charset="0"/>
              </a:rPr>
              <a:t>www.weblineindia.com</a:t>
            </a:r>
          </a:p>
        </p:txBody>
      </p:sp>
      <p:pic>
        <p:nvPicPr>
          <p:cNvPr id="24" name="Graphic 23">
            <a:extLst>
              <a:ext uri="{FF2B5EF4-FFF2-40B4-BE49-F238E27FC236}">
                <a16:creationId xmlns:a16="http://schemas.microsoft.com/office/drawing/2014/main" id="{7962A32B-C7D0-43CA-8C0D-AB7CF9F78C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95009" y="408016"/>
            <a:ext cx="2819400" cy="438150"/>
          </a:xfrm>
          <a:prstGeom prst="rect">
            <a:avLst/>
          </a:prstGeom>
        </p:spPr>
      </p:pic>
    </p:spTree>
    <p:extLst>
      <p:ext uri="{BB962C8B-B14F-4D97-AF65-F5344CB8AC3E}">
        <p14:creationId xmlns:p14="http://schemas.microsoft.com/office/powerpoint/2010/main" val="1458353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11" name="Rectangle 10">
            <a:extLst>
              <a:ext uri="{FF2B5EF4-FFF2-40B4-BE49-F238E27FC236}">
                <a16:creationId xmlns:a16="http://schemas.microsoft.com/office/drawing/2014/main" id="{ED5BCAE0-E3AD-4019-9D6A-C9F6B2735418}"/>
              </a:ext>
            </a:extLst>
          </p:cNvPr>
          <p:cNvSpPr/>
          <p:nvPr/>
        </p:nvSpPr>
        <p:spPr>
          <a:xfrm>
            <a:off x="478631" y="415914"/>
            <a:ext cx="5865019" cy="1323439"/>
          </a:xfrm>
          <a:prstGeom prst="rect">
            <a:avLst/>
          </a:prstGeom>
        </p:spPr>
        <p:txBody>
          <a:bodyPr wrap="square">
            <a:spAutoFit/>
          </a:bodyPr>
          <a:lstStyle/>
          <a:p>
            <a:r>
              <a:rPr lang="en-GB" sz="2000" dirty="0">
                <a:solidFill>
                  <a:schemeClr val="bg1"/>
                </a:solidFill>
                <a:latin typeface="Calibri" panose="020F0502020204030204" pitchFamily="34" charset="0"/>
                <a:cs typeface="Calibri" panose="020F0502020204030204" pitchFamily="34" charset="0"/>
              </a:rPr>
              <a:t>React Native is ideal for creating mobile apps. It is more convenient than designing native and hybrid apps in terms of cross-platform compatibility, stability, scalability and performance.</a:t>
            </a:r>
          </a:p>
        </p:txBody>
      </p:sp>
      <p:sp>
        <p:nvSpPr>
          <p:cNvPr id="12" name="Rectangle 11">
            <a:extLst>
              <a:ext uri="{FF2B5EF4-FFF2-40B4-BE49-F238E27FC236}">
                <a16:creationId xmlns:a16="http://schemas.microsoft.com/office/drawing/2014/main" id="{8F70EEF0-95D0-4A68-9103-1BD03E83ADE4}"/>
              </a:ext>
            </a:extLst>
          </p:cNvPr>
          <p:cNvSpPr/>
          <p:nvPr/>
        </p:nvSpPr>
        <p:spPr>
          <a:xfrm>
            <a:off x="478631" y="2207419"/>
            <a:ext cx="5865019" cy="4786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tx1"/>
                </a:solidFill>
                <a:latin typeface="Calibri" panose="020F0502020204030204" pitchFamily="34" charset="0"/>
                <a:cs typeface="Calibri" panose="020F0502020204030204" pitchFamily="34" charset="0"/>
              </a:rPr>
              <a:t>What is the Difference Between React Native and React?</a:t>
            </a:r>
          </a:p>
        </p:txBody>
      </p:sp>
      <p:sp>
        <p:nvSpPr>
          <p:cNvPr id="18" name="Rectangle 17">
            <a:extLst>
              <a:ext uri="{FF2B5EF4-FFF2-40B4-BE49-F238E27FC236}">
                <a16:creationId xmlns:a16="http://schemas.microsoft.com/office/drawing/2014/main" id="{860E81C6-A1CD-4107-AC5B-E04C5EF07A79}"/>
              </a:ext>
            </a:extLst>
          </p:cNvPr>
          <p:cNvSpPr/>
          <p:nvPr/>
        </p:nvSpPr>
        <p:spPr>
          <a:xfrm>
            <a:off x="478631" y="2947182"/>
            <a:ext cx="5865019" cy="1323439"/>
          </a:xfrm>
          <a:prstGeom prst="rect">
            <a:avLst/>
          </a:prstGeom>
        </p:spPr>
        <p:txBody>
          <a:bodyPr wrap="square">
            <a:spAutoFit/>
          </a:bodyPr>
          <a:lstStyle/>
          <a:p>
            <a:r>
              <a:rPr lang="en-GB" sz="2000" dirty="0">
                <a:solidFill>
                  <a:schemeClr val="bg1"/>
                </a:solidFill>
                <a:latin typeface="Calibri" panose="020F0502020204030204" pitchFamily="34" charset="0"/>
                <a:cs typeface="Calibri" panose="020F0502020204030204" pitchFamily="34" charset="0"/>
              </a:rPr>
              <a:t>React Native is essentially </a:t>
            </a:r>
            <a:r>
              <a:rPr lang="en-GB" sz="2000" dirty="0" err="1">
                <a:solidFill>
                  <a:schemeClr val="bg1"/>
                </a:solidFill>
                <a:latin typeface="Calibri" panose="020F0502020204030204" pitchFamily="34" charset="0"/>
                <a:cs typeface="Calibri" panose="020F0502020204030204" pitchFamily="34" charset="0"/>
              </a:rPr>
              <a:t>React’s</a:t>
            </a:r>
            <a:r>
              <a:rPr lang="en-GB" sz="2000" dirty="0">
                <a:solidFill>
                  <a:schemeClr val="bg1"/>
                </a:solidFill>
                <a:latin typeface="Calibri" panose="020F0502020204030204" pitchFamily="34" charset="0"/>
                <a:cs typeface="Calibri" panose="020F0502020204030204" pitchFamily="34" charset="0"/>
              </a:rPr>
              <a:t> proprietary renderer, similar to how React DOM is on The Web. It uses native components rather than the web components that React employs as building blocks.</a:t>
            </a:r>
            <a:endParaRPr lang="en-GB" sz="2400" dirty="0">
              <a:solidFill>
                <a:schemeClr val="bg1"/>
              </a:solidFill>
              <a:latin typeface="Calibri" panose="020F0502020204030204" pitchFamily="34" charset="0"/>
              <a:cs typeface="Calibri" panose="020F0502020204030204" pitchFamily="34" charset="0"/>
            </a:endParaRPr>
          </a:p>
        </p:txBody>
      </p:sp>
      <p:pic>
        <p:nvPicPr>
          <p:cNvPr id="19" name="Google Shape;63;p13">
            <a:extLst>
              <a:ext uri="{FF2B5EF4-FFF2-40B4-BE49-F238E27FC236}">
                <a16:creationId xmlns:a16="http://schemas.microsoft.com/office/drawing/2014/main" id="{2CA19E08-60A5-40B8-A9DC-DF5AEB129B3A}"/>
              </a:ext>
            </a:extLst>
          </p:cNvPr>
          <p:cNvPicPr preferRelativeResize="0"/>
          <p:nvPr/>
        </p:nvPicPr>
        <p:blipFill>
          <a:blip r:embed="rId3">
            <a:alphaModFix/>
          </a:blip>
          <a:stretch>
            <a:fillRect/>
          </a:stretch>
        </p:blipFill>
        <p:spPr>
          <a:xfrm>
            <a:off x="7677182" y="1774725"/>
            <a:ext cx="1207330" cy="1315334"/>
          </a:xfrm>
          <a:prstGeom prst="rect">
            <a:avLst/>
          </a:prstGeom>
          <a:noFill/>
          <a:ln>
            <a:noFill/>
          </a:ln>
        </p:spPr>
      </p:pic>
      <p:grpSp>
        <p:nvGrpSpPr>
          <p:cNvPr id="20" name="Group 19">
            <a:extLst>
              <a:ext uri="{FF2B5EF4-FFF2-40B4-BE49-F238E27FC236}">
                <a16:creationId xmlns:a16="http://schemas.microsoft.com/office/drawing/2014/main" id="{6F424BEA-EFE9-40A7-93CD-F7A098F40493}"/>
              </a:ext>
            </a:extLst>
          </p:cNvPr>
          <p:cNvGrpSpPr/>
          <p:nvPr/>
        </p:nvGrpSpPr>
        <p:grpSpPr>
          <a:xfrm>
            <a:off x="0" y="4720876"/>
            <a:ext cx="9144000" cy="333863"/>
            <a:chOff x="0" y="4720876"/>
            <a:chExt cx="9144000" cy="333863"/>
          </a:xfrm>
        </p:grpSpPr>
        <p:cxnSp>
          <p:nvCxnSpPr>
            <p:cNvPr id="21" name="Straight Connector 20">
              <a:extLst>
                <a:ext uri="{FF2B5EF4-FFF2-40B4-BE49-F238E27FC236}">
                  <a16:creationId xmlns:a16="http://schemas.microsoft.com/office/drawing/2014/main" id="{70BCF65C-C87A-46A2-8FE6-2D37691F017D}"/>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6837C70-975E-4D38-86EE-9928A211ABC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4"/>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23" name="Graphic 22">
              <a:extLst>
                <a:ext uri="{FF2B5EF4-FFF2-40B4-BE49-F238E27FC236}">
                  <a16:creationId xmlns:a16="http://schemas.microsoft.com/office/drawing/2014/main" id="{36940528-5C68-4A27-82AF-DB76163E56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3829436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Advantages of React Native</a:t>
            </a:r>
            <a:endParaRPr sz="36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50" y="1352550"/>
            <a:ext cx="7399020" cy="3161700"/>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One Codebase</a:t>
            </a:r>
          </a:p>
          <a:p>
            <a:pPr lvl="1"/>
            <a:r>
              <a:rPr lang="en-GB" sz="1600" dirty="0">
                <a:latin typeface="Calibri" panose="020F0502020204030204" pitchFamily="34" charset="0"/>
                <a:cs typeface="Calibri" panose="020F0502020204030204" pitchFamily="34" charset="0"/>
              </a:rPr>
              <a:t>The major advantage of react native is that they use a single codebase. They only need to code once and the program will be available on several platforms – Android, iOS, Windows, and so on</a:t>
            </a:r>
          </a:p>
          <a:p>
            <a:pPr marL="533400" lvl="1" indent="0">
              <a:buNone/>
            </a:pPr>
            <a:endParaRPr lang="en-GB" sz="16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Less Development Time</a:t>
            </a:r>
          </a:p>
          <a:p>
            <a:pPr lvl="1"/>
            <a:r>
              <a:rPr lang="en-GB" sz="1600" dirty="0">
                <a:latin typeface="Calibri" panose="020F0502020204030204" pitchFamily="34" charset="0"/>
                <a:cs typeface="Calibri" panose="020F0502020204030204" pitchFamily="34" charset="0"/>
              </a:rPr>
              <a:t>React Native allows the mobile app development organisation to hire fewer workers for the project, the whole app development duration takes less time because of all efforts, from design to development.</a:t>
            </a:r>
            <a:endParaRPr lang="en-GB"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2B99FB1C-A5B4-4E8C-A52C-0C59ED385F53}"/>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0D86A30F-C85A-4F25-A40D-859E5AD99650}"/>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E264018-EE7F-445F-AF1D-4BEEBB548907}"/>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49A4111E-4198-420F-A5F2-007237860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Advantages of React Native</a:t>
            </a:r>
            <a:endParaRPr sz="36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50" y="1352550"/>
            <a:ext cx="7900034" cy="3161700"/>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Source Code</a:t>
            </a:r>
          </a:p>
          <a:p>
            <a:pPr marL="76200" lvl="0" indent="0">
              <a:buNone/>
            </a:pPr>
            <a:r>
              <a:rPr lang="en-GB" sz="1600" dirty="0">
                <a:latin typeface="Calibri" panose="020F0502020204030204" pitchFamily="34" charset="0"/>
                <a:cs typeface="Calibri" panose="020F0502020204030204" pitchFamily="34" charset="0"/>
              </a:rPr>
              <a:t>	Because React Native is open source, developers can inspect the code. Furthermore, 	open-source nature libraries have become much more interoperable with platforms 	such as Windows suite or Tv OS.</a:t>
            </a:r>
          </a:p>
          <a:p>
            <a:pPr marL="533400" lvl="1" indent="0">
              <a:buNone/>
            </a:pPr>
            <a:endParaRPr lang="en-GB" sz="20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Hot Reload</a:t>
            </a:r>
          </a:p>
          <a:p>
            <a:pPr marL="76200" lvl="0" indent="0">
              <a:buNone/>
            </a:pPr>
            <a:r>
              <a:rPr lang="en-GB" sz="1600" dirty="0">
                <a:latin typeface="Calibri" panose="020F0502020204030204" pitchFamily="34" charset="0"/>
                <a:cs typeface="Calibri" panose="020F0502020204030204" pitchFamily="34" charset="0"/>
              </a:rPr>
              <a:t>	React Native’s Hot Reload feature is another advantage of react native. The 	capability allows developers to easily view how their changes are reflected in the 	device in real time.</a:t>
            </a:r>
            <a:endParaRPr lang="en-GB"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18CFC05-387C-49ED-996A-9D098B5D6334}"/>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1B91872E-A0B6-4DC1-A5F3-985F9502490F}"/>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2018B9D-8789-451F-9FA1-440B49280667}"/>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1271C58B-1307-4689-A43C-EAB14296D4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1335425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Advantages of React Native</a:t>
            </a:r>
            <a:endParaRPr sz="36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50" y="1352550"/>
            <a:ext cx="7900034" cy="3161700"/>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Improved User Experience</a:t>
            </a:r>
          </a:p>
          <a:p>
            <a:pPr marL="76200" lvl="0" indent="0">
              <a:buNone/>
            </a:pPr>
            <a:r>
              <a:rPr lang="en-GB" sz="1600" dirty="0">
                <a:latin typeface="Calibri" panose="020F0502020204030204" pitchFamily="34" charset="0"/>
                <a:cs typeface="Calibri" panose="020F0502020204030204" pitchFamily="34" charset="0"/>
              </a:rPr>
              <a:t>	A native app’s major feature is to provide a quality user experience by being 	efficient and compatible with mobile phones. Apps designed with React Native 	provide excellent performance in superior user experience.</a:t>
            </a:r>
          </a:p>
        </p:txBody>
      </p:sp>
      <p:grpSp>
        <p:nvGrpSpPr>
          <p:cNvPr id="5" name="Group 4">
            <a:extLst>
              <a:ext uri="{FF2B5EF4-FFF2-40B4-BE49-F238E27FC236}">
                <a16:creationId xmlns:a16="http://schemas.microsoft.com/office/drawing/2014/main" id="{8A825E39-F730-4C41-8492-208D1A4C4C7B}"/>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762B39D9-9429-44BC-B152-A263731264C0}"/>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DE74834-EDB5-4BD7-A961-FE0A83E08228}"/>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5E446B47-3BF8-44CB-9048-B5AFC7684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23980170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Limitations of React Native</a:t>
            </a:r>
            <a:endParaRPr sz="40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50" y="1352550"/>
            <a:ext cx="7900034" cy="3161700"/>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Native API Support is Limited</a:t>
            </a:r>
          </a:p>
          <a:p>
            <a:pPr marL="76200" lvl="0" indent="0">
              <a:buNone/>
            </a:pPr>
            <a:r>
              <a:rPr lang="en-GB" sz="1600" dirty="0">
                <a:latin typeface="Calibri" panose="020F0502020204030204" pitchFamily="34" charset="0"/>
                <a:cs typeface="Calibri" panose="020F0502020204030204" pitchFamily="34" charset="0"/>
              </a:rPr>
              <a:t>	Although React Native is expanding its support scope to include many Native APIs, 	the number is still limited, as is developers’ ability to use all of the APIs.</a:t>
            </a:r>
          </a:p>
          <a:p>
            <a:pPr marL="76200" lvl="0" indent="0">
              <a:buNone/>
            </a:pPr>
            <a:endParaRPr lang="en-GB" sz="2000" dirty="0">
              <a:latin typeface="Calibri" panose="020F0502020204030204" pitchFamily="34" charset="0"/>
              <a:cs typeface="Calibri" panose="020F0502020204030204" pitchFamily="34" charset="0"/>
            </a:endParaRPr>
          </a:p>
          <a:p>
            <a:pPr lvl="0"/>
            <a:r>
              <a:rPr lang="en-GB" dirty="0">
                <a:latin typeface="Calibri" panose="020F0502020204030204" pitchFamily="34" charset="0"/>
                <a:cs typeface="Calibri" panose="020F0502020204030204" pitchFamily="34" charset="0"/>
              </a:rPr>
              <a:t>Inadequate Access to Third-Party Libraries</a:t>
            </a:r>
          </a:p>
          <a:p>
            <a:pPr marL="76200" lvl="0" indent="0">
              <a:buNone/>
            </a:pPr>
            <a:r>
              <a:rPr lang="en-GB" sz="1600" dirty="0">
                <a:latin typeface="Calibri" panose="020F0502020204030204" pitchFamily="34" charset="0"/>
                <a:cs typeface="Calibri" panose="020F0502020204030204" pitchFamily="34" charset="0"/>
              </a:rPr>
              <a:t>	React Native suffers from a severe lack of third-party library connectivity. To use the 	libraries, the development team must employ native modules, which increases the 	development burden.</a:t>
            </a:r>
            <a:endParaRPr lang="en-GB"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F61D9E07-A53B-4427-B861-4BDD252186AB}"/>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D330F08E-9FBC-49A6-B9B4-CB9F2AAA88EA}"/>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CCB98E5-33D1-4E2F-BEA2-4832BB532F7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DD3F4A3D-2BCA-4FA9-9EEC-BFB58F7DD73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3566854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Limitations of React Native</a:t>
            </a:r>
            <a:endParaRPr sz="40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50" y="1352550"/>
            <a:ext cx="7900034" cy="3161700"/>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Inability to Connect with Native Elements</a:t>
            </a:r>
          </a:p>
          <a:p>
            <a:pPr marL="76200" lvl="0" indent="0">
              <a:buNone/>
            </a:pPr>
            <a:r>
              <a:rPr lang="en-GB" sz="1600" dirty="0">
                <a:latin typeface="Calibri" panose="020F0502020204030204" pitchFamily="34" charset="0"/>
                <a:cs typeface="Calibri" panose="020F0502020204030204" pitchFamily="34" charset="0"/>
              </a:rPr>
              <a:t>	The most significant slowness on React Native’s part is a lack of communication with 	the device’s native features such as the Voice Recorder or Camera, among others.</a:t>
            </a:r>
          </a:p>
          <a:p>
            <a:pPr marL="76200" lvl="0" indent="0">
              <a:buNone/>
            </a:pPr>
            <a:endParaRPr lang="en-GB" sz="2000"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BFFAAA71-3210-4420-9631-25150505D33C}"/>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786F992E-7747-44FB-BF07-07005027C508}"/>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29D166D-78C5-4D8C-933B-E6376874BB73}"/>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9364E804-B61A-48AB-A6F3-00660A341DD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180176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7120413"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Companies using React Native</a:t>
            </a:r>
            <a:endParaRPr sz="44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49" y="1352549"/>
            <a:ext cx="8249125" cy="3397301"/>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Facebook</a:t>
            </a:r>
          </a:p>
          <a:p>
            <a:pPr marL="76200" lvl="0" indent="0">
              <a:buNone/>
            </a:pPr>
            <a:r>
              <a:rPr lang="en-GB" sz="1600" dirty="0">
                <a:latin typeface="Calibri" panose="020F0502020204030204" pitchFamily="34" charset="0"/>
                <a:cs typeface="Calibri" panose="020F0502020204030204" pitchFamily="34" charset="0"/>
              </a:rPr>
              <a:t>	React Native was built as a result of Facebook’s attempt to broaden the benefits of 	online programming. Rapid iterations and the formation of a single product 	development team to convert into mobile apps were examples of such advancements.</a:t>
            </a:r>
          </a:p>
          <a:p>
            <a:pPr marL="76200" lvl="0" indent="0">
              <a:buNone/>
            </a:pPr>
            <a:endParaRPr lang="en-GB" sz="16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Walmart</a:t>
            </a:r>
          </a:p>
          <a:p>
            <a:pPr marL="76200" indent="0">
              <a:buNone/>
            </a:pPr>
            <a:r>
              <a:rPr lang="en-GB" sz="1600" dirty="0">
                <a:latin typeface="Calibri" panose="020F0502020204030204" pitchFamily="34" charset="0"/>
                <a:cs typeface="Calibri" panose="020F0502020204030204" pitchFamily="34" charset="0"/>
              </a:rPr>
              <a:t>	Walmart’s iOS and Android mobile apps are yet another amazing React Native example. 	After migrating to React Native, the functionality of both Android &amp; iOS apps rose 	dramatically, nearing native levels.</a:t>
            </a:r>
            <a:endParaRPr lang="en-GB"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51CB1090-AEF2-4517-9432-2CC3944EF777}"/>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5A99575C-451D-4D43-BD4F-D490CDB1D804}"/>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01D1414-8C0D-4C50-A877-0B53A923D4D1}"/>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FDE085C1-049F-4381-B011-FE69F66B5D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1348363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580549" y="205975"/>
            <a:ext cx="7120413" cy="857400"/>
          </a:xfrm>
          <a:prstGeom prst="rect">
            <a:avLst/>
          </a:prstGeom>
        </p:spPr>
        <p:txBody>
          <a:bodyPr spcFirstLastPara="1" wrap="square" lIns="0" tIns="0" rIns="0" bIns="0" anchor="b" anchorCtr="0">
            <a:noAutofit/>
          </a:bodyPr>
          <a:lstStyle/>
          <a:p>
            <a:pPr lvl="0"/>
            <a:r>
              <a:rPr lang="en-GB" sz="3600" dirty="0">
                <a:latin typeface="Calibri" panose="020F0502020204030204" pitchFamily="34" charset="0"/>
                <a:cs typeface="Calibri" panose="020F0502020204030204" pitchFamily="34" charset="0"/>
              </a:rPr>
              <a:t>Companies using React Native</a:t>
            </a:r>
            <a:endParaRPr sz="4400" dirty="0">
              <a:latin typeface="Calibri" panose="020F0502020204030204" pitchFamily="34" charset="0"/>
              <a:cs typeface="Calibri" panose="020F0502020204030204" pitchFamily="34" charset="0"/>
            </a:endParaRPr>
          </a:p>
        </p:txBody>
      </p:sp>
      <p:sp>
        <p:nvSpPr>
          <p:cNvPr id="104" name="Google Shape;104;p18"/>
          <p:cNvSpPr txBox="1">
            <a:spLocks noGrp="1"/>
          </p:cNvSpPr>
          <p:nvPr>
            <p:ph type="body" idx="1"/>
          </p:nvPr>
        </p:nvSpPr>
        <p:spPr>
          <a:xfrm>
            <a:off x="580549" y="1352549"/>
            <a:ext cx="8249125" cy="3397301"/>
          </a:xfrm>
          <a:prstGeom prst="rect">
            <a:avLst/>
          </a:prstGeom>
        </p:spPr>
        <p:txBody>
          <a:bodyPr spcFirstLastPara="1" wrap="square" lIns="0" tIns="0" rIns="0" bIns="0" anchor="t" anchorCtr="0">
            <a:noAutofit/>
          </a:bodyPr>
          <a:lstStyle/>
          <a:p>
            <a:pPr lvl="0"/>
            <a:r>
              <a:rPr lang="en-GB" dirty="0">
                <a:latin typeface="Calibri" panose="020F0502020204030204" pitchFamily="34" charset="0"/>
                <a:cs typeface="Calibri" panose="020F0502020204030204" pitchFamily="34" charset="0"/>
              </a:rPr>
              <a:t>Bloomberg</a:t>
            </a:r>
          </a:p>
          <a:p>
            <a:pPr marL="76200" lvl="0" indent="0">
              <a:buNone/>
            </a:pPr>
            <a:r>
              <a:rPr lang="en-GB" sz="1600" dirty="0">
                <a:latin typeface="Calibri" panose="020F0502020204030204" pitchFamily="34" charset="0"/>
                <a:cs typeface="Calibri" panose="020F0502020204030204" pitchFamily="34" charset="0"/>
              </a:rPr>
              <a:t>	The app, which provides an interactive, streamlined experience with heavily tailored 	content, is also built on React native, with the intention of utilising the framework’s 	automated code refreshes and quick reloads.</a:t>
            </a:r>
          </a:p>
          <a:p>
            <a:pPr marL="76200" lvl="0" indent="0">
              <a:buNone/>
            </a:pPr>
            <a:endParaRPr lang="en-GB" sz="1600" dirty="0">
              <a:latin typeface="Calibri" panose="020F0502020204030204" pitchFamily="34" charset="0"/>
              <a:cs typeface="Calibri" panose="020F0502020204030204" pitchFamily="34" charset="0"/>
            </a:endParaRPr>
          </a:p>
          <a:p>
            <a:r>
              <a:rPr lang="en-GB" dirty="0">
                <a:latin typeface="Calibri" panose="020F0502020204030204" pitchFamily="34" charset="0"/>
                <a:cs typeface="Calibri" panose="020F0502020204030204" pitchFamily="34" charset="0"/>
              </a:rPr>
              <a:t>Instagram</a:t>
            </a:r>
          </a:p>
          <a:p>
            <a:pPr marL="76200" indent="0">
              <a:buNone/>
            </a:pPr>
            <a:r>
              <a:rPr lang="en-GB" sz="1600" dirty="0">
                <a:latin typeface="Calibri" panose="020F0502020204030204" pitchFamily="34" charset="0"/>
                <a:cs typeface="Calibri" panose="020F0502020204030204" pitchFamily="34" charset="0"/>
              </a:rPr>
              <a:t>	Instagram elected to use React Native in its existing native app beginning with the Push 	notification view, which was previously the WebView. Adopting React Native enabled 	product teams to enhance developer velocity by 85-99%.</a:t>
            </a:r>
            <a:endParaRPr lang="en-GB" dirty="0">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6554C3DC-D3D3-4AD0-A5E2-2C029BFF1A22}"/>
              </a:ext>
            </a:extLst>
          </p:cNvPr>
          <p:cNvGrpSpPr/>
          <p:nvPr/>
        </p:nvGrpSpPr>
        <p:grpSpPr>
          <a:xfrm>
            <a:off x="0" y="4720876"/>
            <a:ext cx="9144000" cy="333863"/>
            <a:chOff x="0" y="4720876"/>
            <a:chExt cx="9144000" cy="333863"/>
          </a:xfrm>
        </p:grpSpPr>
        <p:cxnSp>
          <p:nvCxnSpPr>
            <p:cNvPr id="6" name="Straight Connector 5">
              <a:extLst>
                <a:ext uri="{FF2B5EF4-FFF2-40B4-BE49-F238E27FC236}">
                  <a16:creationId xmlns:a16="http://schemas.microsoft.com/office/drawing/2014/main" id="{65D6CA47-12BB-4CF3-A09C-34B2AA7447EC}"/>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31E02AB-1596-48B8-961D-0D89505B19FF}"/>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fr-FR" sz="1200" dirty="0">
                  <a:solidFill>
                    <a:schemeClr val="bg1"/>
                  </a:solidFill>
                  <a:latin typeface="Calibri" panose="020F0502020204030204" pitchFamily="34" charset="0"/>
                  <a:cs typeface="Calibri" panose="020F0502020204030204" pitchFamily="34" charset="0"/>
                  <a:hlinkClick r:id="rId3"/>
                </a:rPr>
                <a:t>https://www.weblineindia.com/blog/top-react-native-app-development-considerations/</a:t>
              </a:r>
              <a:endParaRPr lang="en-GB" sz="1200" dirty="0">
                <a:solidFill>
                  <a:schemeClr val="bg1"/>
                </a:solidFill>
                <a:latin typeface="Calibri" panose="020F0502020204030204" pitchFamily="34" charset="0"/>
                <a:cs typeface="Calibri" panose="020F0502020204030204" pitchFamily="34" charset="0"/>
              </a:endParaRPr>
            </a:p>
          </p:txBody>
        </p:sp>
        <p:pic>
          <p:nvPicPr>
            <p:cNvPr id="8" name="Graphic 7">
              <a:extLst>
                <a:ext uri="{FF2B5EF4-FFF2-40B4-BE49-F238E27FC236}">
                  <a16:creationId xmlns:a16="http://schemas.microsoft.com/office/drawing/2014/main" id="{BFF739D5-206D-4D37-BAC4-4E2F0D09781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14722" y="4798340"/>
              <a:ext cx="1649871" cy="256399"/>
            </a:xfrm>
            <a:prstGeom prst="rect">
              <a:avLst/>
            </a:prstGeom>
          </p:spPr>
        </p:pic>
      </p:grpSp>
    </p:spTree>
    <p:extLst>
      <p:ext uri="{BB962C8B-B14F-4D97-AF65-F5344CB8AC3E}">
        <p14:creationId xmlns:p14="http://schemas.microsoft.com/office/powerpoint/2010/main" val="4178403733"/>
      </p:ext>
    </p:extLst>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851</Words>
  <Application>Microsoft Office PowerPoint</Application>
  <PresentationFormat>On-screen Show (16:9)</PresentationFormat>
  <Paragraphs>65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Aliena template</vt:lpstr>
      <vt:lpstr>Top React Native App Development Considerations You Shouldn’t Miss</vt:lpstr>
      <vt:lpstr>PowerPoint Presentation</vt:lpstr>
      <vt:lpstr>Advantages of React Native</vt:lpstr>
      <vt:lpstr>Advantages of React Native</vt:lpstr>
      <vt:lpstr>Advantages of React Native</vt:lpstr>
      <vt:lpstr>Limitations of React Native</vt:lpstr>
      <vt:lpstr>Limitations of React Native</vt:lpstr>
      <vt:lpstr>Companies using React Native</vt:lpstr>
      <vt:lpstr>Companies using React Native</vt:lpstr>
      <vt:lpstr>Companies using React Native</vt:lpstr>
      <vt:lpstr>When to Use React Native?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 React Native App Development Considerations You Shouldn’t Miss</dc:title>
  <dc:creator>Adnan Z Mistry</dc:creator>
  <cp:lastModifiedBy>Adnan Mistry</cp:lastModifiedBy>
  <cp:revision>13</cp:revision>
  <dcterms:modified xsi:type="dcterms:W3CDTF">2022-10-04T05:12:01Z</dcterms:modified>
</cp:coreProperties>
</file>