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15"/>
  </p:notesMasterIdLst>
  <p:sldIdLst>
    <p:sldId id="256" r:id="rId2"/>
    <p:sldId id="258" r:id="rId3"/>
    <p:sldId id="257" r:id="rId4"/>
    <p:sldId id="305" r:id="rId5"/>
    <p:sldId id="306" r:id="rId6"/>
    <p:sldId id="307" r:id="rId7"/>
    <p:sldId id="279" r:id="rId8"/>
    <p:sldId id="262" r:id="rId9"/>
    <p:sldId id="308" r:id="rId10"/>
    <p:sldId id="309" r:id="rId11"/>
    <p:sldId id="261" r:id="rId12"/>
    <p:sldId id="260" r:id="rId13"/>
    <p:sldId id="270"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40"/>
    <a:srgbClr val="001642"/>
    <a:srgbClr val="002A61"/>
    <a:srgbClr val="006D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0A13C6-A1BB-4BC3-B5FC-97C7D6811D23}">
  <a:tblStyle styleId="{940A13C6-A1BB-4BC3-B5FC-97C7D6811D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3523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f9262ee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f9262ee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29023341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29023341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7f9262ee2f_0_24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7f9262ee2f_0_24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579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073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08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7f9262ee2f_0_26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8" name="Google Shape;2068;g7f9262ee2f_0_26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446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1950100"/>
            <a:ext cx="4792200" cy="644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endParaRPr/>
          </a:p>
        </p:txBody>
      </p:sp>
      <p:sp>
        <p:nvSpPr>
          <p:cNvPr id="10" name="Google Shape;10;p2"/>
          <p:cNvSpPr txBox="1">
            <a:spLocks noGrp="1"/>
          </p:cNvSpPr>
          <p:nvPr>
            <p:ph type="subTitle" idx="1"/>
          </p:nvPr>
        </p:nvSpPr>
        <p:spPr>
          <a:xfrm>
            <a:off x="2044200" y="3704650"/>
            <a:ext cx="5055600" cy="464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Six Columns  ">
  <p:cSld name="SECTION_TITLE_AND_DESCRIPTION_1_1_1">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3538497" y="1818541"/>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10" name="Google Shape;110;p27"/>
          <p:cNvSpPr txBox="1">
            <a:spLocks noGrp="1"/>
          </p:cNvSpPr>
          <p:nvPr>
            <p:ph type="subTitle" idx="1"/>
          </p:nvPr>
        </p:nvSpPr>
        <p:spPr>
          <a:xfrm>
            <a:off x="3538498" y="2324765"/>
            <a:ext cx="20670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11" name="Google Shape;111;p27"/>
          <p:cNvSpPr txBox="1">
            <a:spLocks noGrp="1"/>
          </p:cNvSpPr>
          <p:nvPr>
            <p:ph type="title" idx="2"/>
          </p:nvPr>
        </p:nvSpPr>
        <p:spPr>
          <a:xfrm>
            <a:off x="6028553" y="1818541"/>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12" name="Google Shape;112;p27"/>
          <p:cNvSpPr txBox="1">
            <a:spLocks noGrp="1"/>
          </p:cNvSpPr>
          <p:nvPr>
            <p:ph type="subTitle" idx="3"/>
          </p:nvPr>
        </p:nvSpPr>
        <p:spPr>
          <a:xfrm>
            <a:off x="6028552" y="2324765"/>
            <a:ext cx="20670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13" name="Google Shape;113;p27"/>
          <p:cNvSpPr txBox="1">
            <a:spLocks noGrp="1"/>
          </p:cNvSpPr>
          <p:nvPr>
            <p:ph type="title" idx="4"/>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14" name="Google Shape;114;p27"/>
          <p:cNvSpPr txBox="1">
            <a:spLocks noGrp="1"/>
          </p:cNvSpPr>
          <p:nvPr>
            <p:ph type="title" idx="5"/>
          </p:nvPr>
        </p:nvSpPr>
        <p:spPr>
          <a:xfrm>
            <a:off x="1048447" y="1818541"/>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15" name="Google Shape;115;p27"/>
          <p:cNvSpPr txBox="1">
            <a:spLocks noGrp="1"/>
          </p:cNvSpPr>
          <p:nvPr>
            <p:ph type="subTitle" idx="6"/>
          </p:nvPr>
        </p:nvSpPr>
        <p:spPr>
          <a:xfrm>
            <a:off x="1048450" y="2324765"/>
            <a:ext cx="20670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16" name="Google Shape;116;p27"/>
          <p:cNvSpPr txBox="1">
            <a:spLocks noGrp="1"/>
          </p:cNvSpPr>
          <p:nvPr>
            <p:ph type="title" idx="7"/>
          </p:nvPr>
        </p:nvSpPr>
        <p:spPr>
          <a:xfrm>
            <a:off x="3538497" y="332503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17" name="Google Shape;117;p27"/>
          <p:cNvSpPr txBox="1">
            <a:spLocks noGrp="1"/>
          </p:cNvSpPr>
          <p:nvPr>
            <p:ph type="subTitle" idx="8"/>
          </p:nvPr>
        </p:nvSpPr>
        <p:spPr>
          <a:xfrm>
            <a:off x="3538498" y="3831259"/>
            <a:ext cx="20670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18" name="Google Shape;118;p27"/>
          <p:cNvSpPr txBox="1">
            <a:spLocks noGrp="1"/>
          </p:cNvSpPr>
          <p:nvPr>
            <p:ph type="title" idx="9"/>
          </p:nvPr>
        </p:nvSpPr>
        <p:spPr>
          <a:xfrm>
            <a:off x="6028553" y="332503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19" name="Google Shape;119;p27"/>
          <p:cNvSpPr txBox="1">
            <a:spLocks noGrp="1"/>
          </p:cNvSpPr>
          <p:nvPr>
            <p:ph type="subTitle" idx="13"/>
          </p:nvPr>
        </p:nvSpPr>
        <p:spPr>
          <a:xfrm>
            <a:off x="6028552" y="3831259"/>
            <a:ext cx="20670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20" name="Google Shape;120;p27"/>
          <p:cNvSpPr txBox="1">
            <a:spLocks noGrp="1"/>
          </p:cNvSpPr>
          <p:nvPr>
            <p:ph type="title" idx="14"/>
          </p:nvPr>
        </p:nvSpPr>
        <p:spPr>
          <a:xfrm>
            <a:off x="1048447" y="332503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21" name="Google Shape;121;p27"/>
          <p:cNvSpPr txBox="1">
            <a:spLocks noGrp="1"/>
          </p:cNvSpPr>
          <p:nvPr>
            <p:ph type="subTitle" idx="15"/>
          </p:nvPr>
        </p:nvSpPr>
        <p:spPr>
          <a:xfrm>
            <a:off x="1048450" y="3831259"/>
            <a:ext cx="2067000" cy="6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0" y="3177750"/>
            <a:ext cx="3068700" cy="59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3" name="Google Shape;13;p3"/>
          <p:cNvSpPr txBox="1">
            <a:spLocks noGrp="1"/>
          </p:cNvSpPr>
          <p:nvPr>
            <p:ph type="title" idx="2" hasCustomPrompt="1"/>
          </p:nvPr>
        </p:nvSpPr>
        <p:spPr>
          <a:xfrm>
            <a:off x="1048270" y="3287500"/>
            <a:ext cx="2412900" cy="9315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0" y="3720650"/>
            <a:ext cx="3068700" cy="46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7" name="Google Shape;17;p4"/>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0" name="Google Shape;20;p5"/>
          <p:cNvSpPr txBox="1">
            <a:spLocks noGrp="1"/>
          </p:cNvSpPr>
          <p:nvPr>
            <p:ph type="body" idx="1"/>
          </p:nvPr>
        </p:nvSpPr>
        <p:spPr>
          <a:xfrm>
            <a:off x="938500"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1" name="Google Shape;21;p5"/>
          <p:cNvSpPr txBox="1">
            <a:spLocks noGrp="1"/>
          </p:cNvSpPr>
          <p:nvPr>
            <p:ph type="body" idx="2"/>
          </p:nvPr>
        </p:nvSpPr>
        <p:spPr>
          <a:xfrm>
            <a:off x="5037525"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Bullet Points">
  <p:cSld name="CAPTION_ONLY_3">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3" name="Google Shape;43;p13"/>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lvl1pPr marL="457200" lvl="0" indent="-301625" rtl="0">
              <a:spcBef>
                <a:spcPts val="0"/>
              </a:spcBef>
              <a:spcAft>
                <a:spcPts val="0"/>
              </a:spcAft>
              <a:buClr>
                <a:schemeClr val="lt1"/>
              </a:buClr>
              <a:buSzPts val="1150"/>
              <a:buChar char="●"/>
              <a:defRPr sz="1150">
                <a:solidFill>
                  <a:schemeClr val="lt1"/>
                </a:solidFill>
              </a:defRPr>
            </a:lvl1pPr>
            <a:lvl2pPr marL="914400" lvl="1" indent="-301625" rtl="0">
              <a:spcBef>
                <a:spcPts val="1600"/>
              </a:spcBef>
              <a:spcAft>
                <a:spcPts val="0"/>
              </a:spcAft>
              <a:buClr>
                <a:schemeClr val="lt1"/>
              </a:buClr>
              <a:buSzPts val="1150"/>
              <a:buChar char="○"/>
              <a:defRPr sz="1150">
                <a:solidFill>
                  <a:schemeClr val="lt1"/>
                </a:solidFill>
              </a:defRPr>
            </a:lvl2pPr>
            <a:lvl3pPr marL="1371600" lvl="2" indent="-301625" rtl="0">
              <a:spcBef>
                <a:spcPts val="1600"/>
              </a:spcBef>
              <a:spcAft>
                <a:spcPts val="0"/>
              </a:spcAft>
              <a:buClr>
                <a:schemeClr val="lt1"/>
              </a:buClr>
              <a:buSzPts val="1150"/>
              <a:buChar char="■"/>
              <a:defRPr sz="1150">
                <a:solidFill>
                  <a:schemeClr val="lt1"/>
                </a:solidFill>
              </a:defRPr>
            </a:lvl3pPr>
            <a:lvl4pPr marL="1828800" lvl="3" indent="-301625" rtl="0">
              <a:spcBef>
                <a:spcPts val="1600"/>
              </a:spcBef>
              <a:spcAft>
                <a:spcPts val="0"/>
              </a:spcAft>
              <a:buClr>
                <a:schemeClr val="lt1"/>
              </a:buClr>
              <a:buSzPts val="1150"/>
              <a:buChar char="●"/>
              <a:defRPr sz="1150">
                <a:solidFill>
                  <a:schemeClr val="lt1"/>
                </a:solidFill>
              </a:defRPr>
            </a:lvl4pPr>
            <a:lvl5pPr marL="2286000" lvl="4" indent="-301625" rtl="0">
              <a:spcBef>
                <a:spcPts val="1600"/>
              </a:spcBef>
              <a:spcAft>
                <a:spcPts val="0"/>
              </a:spcAft>
              <a:buClr>
                <a:schemeClr val="lt1"/>
              </a:buClr>
              <a:buSzPts val="1150"/>
              <a:buChar char="○"/>
              <a:defRPr sz="1150">
                <a:solidFill>
                  <a:schemeClr val="lt1"/>
                </a:solidFill>
              </a:defRPr>
            </a:lvl5pPr>
            <a:lvl6pPr marL="2743200" lvl="5" indent="-301625" rtl="0">
              <a:spcBef>
                <a:spcPts val="1600"/>
              </a:spcBef>
              <a:spcAft>
                <a:spcPts val="0"/>
              </a:spcAft>
              <a:buClr>
                <a:schemeClr val="lt1"/>
              </a:buClr>
              <a:buSzPts val="1150"/>
              <a:buChar char="■"/>
              <a:defRPr sz="1150">
                <a:solidFill>
                  <a:schemeClr val="lt1"/>
                </a:solidFill>
              </a:defRPr>
            </a:lvl6pPr>
            <a:lvl7pPr marL="3200400" lvl="6" indent="-301625" rtl="0">
              <a:spcBef>
                <a:spcPts val="1600"/>
              </a:spcBef>
              <a:spcAft>
                <a:spcPts val="0"/>
              </a:spcAft>
              <a:buClr>
                <a:schemeClr val="lt1"/>
              </a:buClr>
              <a:buSzPts val="1150"/>
              <a:buChar char="●"/>
              <a:defRPr sz="1150">
                <a:solidFill>
                  <a:schemeClr val="lt1"/>
                </a:solidFill>
              </a:defRPr>
            </a:lvl7pPr>
            <a:lvl8pPr marL="3657600" lvl="7" indent="-301625" rtl="0">
              <a:spcBef>
                <a:spcPts val="1600"/>
              </a:spcBef>
              <a:spcAft>
                <a:spcPts val="0"/>
              </a:spcAft>
              <a:buClr>
                <a:schemeClr val="lt1"/>
              </a:buClr>
              <a:buSzPts val="1150"/>
              <a:buChar char="○"/>
              <a:defRPr sz="1150">
                <a:solidFill>
                  <a:schemeClr val="lt1"/>
                </a:solidFill>
              </a:defRPr>
            </a:lvl8pPr>
            <a:lvl9pPr marL="4114800" lvl="8" indent="-301625" rtl="0">
              <a:spcBef>
                <a:spcPts val="1600"/>
              </a:spcBef>
              <a:spcAft>
                <a:spcPts val="1600"/>
              </a:spcAft>
              <a:buClr>
                <a:schemeClr val="lt1"/>
              </a:buClr>
              <a:buSzPts val="1150"/>
              <a:buChar char="■"/>
              <a:defRPr sz="115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_1_3">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3538497"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46" name="Google Shape;46;p14"/>
          <p:cNvSpPr txBox="1">
            <a:spLocks noGrp="1"/>
          </p:cNvSpPr>
          <p:nvPr>
            <p:ph type="subTitle" idx="1"/>
          </p:nvPr>
        </p:nvSpPr>
        <p:spPr>
          <a:xfrm>
            <a:off x="3538497"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7" name="Google Shape;47;p14"/>
          <p:cNvSpPr txBox="1">
            <a:spLocks noGrp="1"/>
          </p:cNvSpPr>
          <p:nvPr>
            <p:ph type="title" idx="2"/>
          </p:nvPr>
        </p:nvSpPr>
        <p:spPr>
          <a:xfrm>
            <a:off x="6028553"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48" name="Google Shape;48;p14"/>
          <p:cNvSpPr txBox="1">
            <a:spLocks noGrp="1"/>
          </p:cNvSpPr>
          <p:nvPr>
            <p:ph type="subTitle" idx="3"/>
          </p:nvPr>
        </p:nvSpPr>
        <p:spPr>
          <a:xfrm>
            <a:off x="6028553"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9" name="Google Shape;49;p14"/>
          <p:cNvSpPr txBox="1">
            <a:spLocks noGrp="1"/>
          </p:cNvSpPr>
          <p:nvPr>
            <p:ph type="title" idx="4"/>
          </p:nvPr>
        </p:nvSpPr>
        <p:spPr>
          <a:xfrm>
            <a:off x="1048447"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50" name="Google Shape;50;p14"/>
          <p:cNvSpPr txBox="1">
            <a:spLocks noGrp="1"/>
          </p:cNvSpPr>
          <p:nvPr>
            <p:ph type="subTitle" idx="5"/>
          </p:nvPr>
        </p:nvSpPr>
        <p:spPr>
          <a:xfrm>
            <a:off x="1048447"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51" name="Google Shape;51;p14"/>
          <p:cNvSpPr txBox="1">
            <a:spLocks noGrp="1"/>
          </p:cNvSpPr>
          <p:nvPr>
            <p:ph type="title" idx="6" hasCustomPrompt="1"/>
          </p:nvPr>
        </p:nvSpPr>
        <p:spPr>
          <a:xfrm>
            <a:off x="104845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a:spLocks noGrp="1"/>
          </p:cNvSpPr>
          <p:nvPr>
            <p:ph type="title" idx="7" hasCustomPrompt="1"/>
          </p:nvPr>
        </p:nvSpPr>
        <p:spPr>
          <a:xfrm>
            <a:off x="353850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a:spLocks noGrp="1"/>
          </p:cNvSpPr>
          <p:nvPr>
            <p:ph type="title" idx="8" hasCustomPrompt="1"/>
          </p:nvPr>
        </p:nvSpPr>
        <p:spPr>
          <a:xfrm>
            <a:off x="602855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ctrTitle"/>
          </p:nvPr>
        </p:nvSpPr>
        <p:spPr>
          <a:xfrm>
            <a:off x="1850525" y="1157925"/>
            <a:ext cx="5442900" cy="260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Clr>
                <a:schemeClr val="lt1"/>
              </a:buClr>
              <a:buSzPts val="3000"/>
              <a:buNone/>
              <a:defRPr sz="3000" b="1">
                <a:solidFill>
                  <a:schemeClr val="lt1"/>
                </a:solidFill>
              </a:defRPr>
            </a:lvl2pPr>
            <a:lvl3pPr lvl="2" algn="ctr" rtl="0">
              <a:spcBef>
                <a:spcPts val="0"/>
              </a:spcBef>
              <a:spcAft>
                <a:spcPts val="0"/>
              </a:spcAft>
              <a:buClr>
                <a:schemeClr val="lt1"/>
              </a:buClr>
              <a:buSzPts val="3000"/>
              <a:buNone/>
              <a:defRPr sz="3000" b="1">
                <a:solidFill>
                  <a:schemeClr val="lt1"/>
                </a:solidFill>
              </a:defRPr>
            </a:lvl3pPr>
            <a:lvl4pPr lvl="3" algn="ctr" rtl="0">
              <a:spcBef>
                <a:spcPts val="0"/>
              </a:spcBef>
              <a:spcAft>
                <a:spcPts val="0"/>
              </a:spcAft>
              <a:buClr>
                <a:schemeClr val="lt1"/>
              </a:buClr>
              <a:buSzPts val="3000"/>
              <a:buNone/>
              <a:defRPr sz="3000" b="1">
                <a:solidFill>
                  <a:schemeClr val="lt1"/>
                </a:solidFill>
              </a:defRPr>
            </a:lvl4pPr>
            <a:lvl5pPr lvl="4" algn="ctr" rtl="0">
              <a:spcBef>
                <a:spcPts val="0"/>
              </a:spcBef>
              <a:spcAft>
                <a:spcPts val="0"/>
              </a:spcAft>
              <a:buClr>
                <a:schemeClr val="lt1"/>
              </a:buClr>
              <a:buSzPts val="3000"/>
              <a:buNone/>
              <a:defRPr sz="3000" b="1">
                <a:solidFill>
                  <a:schemeClr val="lt1"/>
                </a:solidFill>
              </a:defRPr>
            </a:lvl5pPr>
            <a:lvl6pPr lvl="5" algn="ctr" rtl="0">
              <a:spcBef>
                <a:spcPts val="0"/>
              </a:spcBef>
              <a:spcAft>
                <a:spcPts val="0"/>
              </a:spcAft>
              <a:buClr>
                <a:schemeClr val="lt1"/>
              </a:buClr>
              <a:buSzPts val="3000"/>
              <a:buNone/>
              <a:defRPr sz="3000" b="1">
                <a:solidFill>
                  <a:schemeClr val="lt1"/>
                </a:solidFill>
              </a:defRPr>
            </a:lvl6pPr>
            <a:lvl7pPr lvl="6" algn="ctr" rtl="0">
              <a:spcBef>
                <a:spcPts val="0"/>
              </a:spcBef>
              <a:spcAft>
                <a:spcPts val="0"/>
              </a:spcAft>
              <a:buClr>
                <a:schemeClr val="lt1"/>
              </a:buClr>
              <a:buSzPts val="3000"/>
              <a:buNone/>
              <a:defRPr sz="3000" b="1">
                <a:solidFill>
                  <a:schemeClr val="lt1"/>
                </a:solidFill>
              </a:defRPr>
            </a:lvl7pPr>
            <a:lvl8pPr lvl="7" algn="ctr" rtl="0">
              <a:spcBef>
                <a:spcPts val="0"/>
              </a:spcBef>
              <a:spcAft>
                <a:spcPts val="0"/>
              </a:spcAft>
              <a:buClr>
                <a:schemeClr val="lt1"/>
              </a:buClr>
              <a:buSzPts val="3000"/>
              <a:buNone/>
              <a:defRPr sz="3000" b="1">
                <a:solidFill>
                  <a:schemeClr val="lt1"/>
                </a:solidFill>
              </a:defRPr>
            </a:lvl8pPr>
            <a:lvl9pPr lvl="8" algn="ctr" rtl="0">
              <a:spcBef>
                <a:spcPts val="0"/>
              </a:spcBef>
              <a:spcAft>
                <a:spcPts val="0"/>
              </a:spcAft>
              <a:buClr>
                <a:schemeClr val="lt1"/>
              </a:buClr>
              <a:buSzPts val="3000"/>
              <a:buNone/>
              <a:defRPr sz="3000" b="1">
                <a:solidFill>
                  <a:schemeClr val="lt1"/>
                </a:solidFill>
              </a:defRPr>
            </a:lvl9pPr>
          </a:lstStyle>
          <a:p>
            <a:endParaRPr/>
          </a:p>
        </p:txBody>
      </p:sp>
      <p:sp>
        <p:nvSpPr>
          <p:cNvPr id="59" name="Google Shape;59;p16"/>
          <p:cNvSpPr txBox="1">
            <a:spLocks noGrp="1"/>
          </p:cNvSpPr>
          <p:nvPr>
            <p:ph type="subTitle" idx="1"/>
          </p:nvPr>
        </p:nvSpPr>
        <p:spPr>
          <a:xfrm>
            <a:off x="2481900" y="3945600"/>
            <a:ext cx="4180200" cy="4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CAPTION_ONLY_1">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938500" y="445025"/>
            <a:ext cx="47022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8" r:id="rId5"/>
    <p:sldLayoutId id="2147483659" r:id="rId6"/>
    <p:sldLayoutId id="2147483660" r:id="rId7"/>
    <p:sldLayoutId id="2147483662" r:id="rId8"/>
    <p:sldLayoutId id="2147483666"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hyperlink" Target="https://www.weblineindia.com/blog/node-js-for-web-developmen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weblineindia.com/blog/node-js-for-web-develop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weblineindia.com/blog/node-js-for-web-developme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hyperlink" Target="https://www.weblineindia.com/blog/node-js-for-web-developmen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www.weblineindia.com/blog/node-js-for-web-development/"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www.weblineindia.com/blog/node-js-for-web-developmen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weblineindia.com/blog/node-js-for-web-development/"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www.weblineindia.com/blog/node-js-for-web-developmen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www.weblineindia.com/blog/node-js-for-web-developmen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www.weblineindia.com/blog/node-js-for-web-developmen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weblineindia.com/blog/node-js-for-web-developm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4" name="Rectangle 13">
            <a:extLst>
              <a:ext uri="{FF2B5EF4-FFF2-40B4-BE49-F238E27FC236}">
                <a16:creationId xmlns:a16="http://schemas.microsoft.com/office/drawing/2014/main" id="{7068C37B-1792-43E3-8125-E9DC98D7802C}"/>
              </a:ext>
            </a:extLst>
          </p:cNvPr>
          <p:cNvSpPr/>
          <p:nvPr/>
        </p:nvSpPr>
        <p:spPr>
          <a:xfrm>
            <a:off x="0" y="0"/>
            <a:ext cx="9144000" cy="5143500"/>
          </a:xfrm>
          <a:prstGeom prst="rect">
            <a:avLst/>
          </a:prstGeom>
          <a:solidFill>
            <a:srgbClr val="002A6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6674BB6-090E-481E-A4E5-884BD4FB957D}"/>
              </a:ext>
            </a:extLst>
          </p:cNvPr>
          <p:cNvSpPr/>
          <p:nvPr/>
        </p:nvSpPr>
        <p:spPr>
          <a:xfrm>
            <a:off x="1826345" y="539041"/>
            <a:ext cx="5234126" cy="1938992"/>
          </a:xfrm>
          <a:prstGeom prst="rect">
            <a:avLst/>
          </a:prstGeom>
        </p:spPr>
        <p:txBody>
          <a:bodyPr wrap="none">
            <a:spAutoFit/>
          </a:bodyPr>
          <a:lstStyle/>
          <a:p>
            <a:pPr algn="ctr"/>
            <a:r>
              <a:rPr lang="en-GB" sz="4000" b="1" dirty="0">
                <a:solidFill>
                  <a:schemeClr val="bg1"/>
                </a:solidFill>
                <a:latin typeface="Calibri" panose="020F0502020204030204" pitchFamily="34" charset="0"/>
                <a:cs typeface="Calibri" panose="020F0502020204030204" pitchFamily="34" charset="0"/>
              </a:rPr>
              <a:t>Why Should You Use </a:t>
            </a:r>
          </a:p>
          <a:p>
            <a:pPr algn="ctr"/>
            <a:r>
              <a:rPr lang="en-GB" sz="4000" b="1" dirty="0">
                <a:solidFill>
                  <a:srgbClr val="92D050"/>
                </a:solidFill>
                <a:latin typeface="Calibri" panose="020F0502020204030204" pitchFamily="34" charset="0"/>
                <a:cs typeface="Calibri" panose="020F0502020204030204" pitchFamily="34" charset="0"/>
              </a:rPr>
              <a:t>Node.js </a:t>
            </a:r>
          </a:p>
          <a:p>
            <a:pPr algn="ctr"/>
            <a:r>
              <a:rPr lang="en-GB" sz="4000" b="1" dirty="0">
                <a:solidFill>
                  <a:schemeClr val="bg1"/>
                </a:solidFill>
                <a:latin typeface="Calibri" panose="020F0502020204030204" pitchFamily="34" charset="0"/>
                <a:cs typeface="Calibri" panose="020F0502020204030204" pitchFamily="34" charset="0"/>
              </a:rPr>
              <a:t>For Web Development?</a:t>
            </a:r>
          </a:p>
        </p:txBody>
      </p:sp>
      <p:pic>
        <p:nvPicPr>
          <p:cNvPr id="9" name="Graphic 8">
            <a:extLst>
              <a:ext uri="{FF2B5EF4-FFF2-40B4-BE49-F238E27FC236}">
                <a16:creationId xmlns:a16="http://schemas.microsoft.com/office/drawing/2014/main" id="{A85D7402-D09B-43B7-B302-C1F7E0F9A5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08194" y="4345894"/>
            <a:ext cx="538162" cy="609485"/>
          </a:xfrm>
          <a:prstGeom prst="rect">
            <a:avLst/>
          </a:prstGeom>
        </p:spPr>
      </p:pic>
      <p:pic>
        <p:nvPicPr>
          <p:cNvPr id="12" name="Graphic 11">
            <a:extLst>
              <a:ext uri="{FF2B5EF4-FFF2-40B4-BE49-F238E27FC236}">
                <a16:creationId xmlns:a16="http://schemas.microsoft.com/office/drawing/2014/main" id="{03CB6E30-C941-46A7-8EE5-09F98CAE20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3830" y="104606"/>
            <a:ext cx="1619252" cy="992799"/>
          </a:xfrm>
          <a:prstGeom prst="rect">
            <a:avLst/>
          </a:prstGeom>
        </p:spPr>
      </p:pic>
      <p:grpSp>
        <p:nvGrpSpPr>
          <p:cNvPr id="13" name="Group 12">
            <a:extLst>
              <a:ext uri="{FF2B5EF4-FFF2-40B4-BE49-F238E27FC236}">
                <a16:creationId xmlns:a16="http://schemas.microsoft.com/office/drawing/2014/main" id="{727B71AF-6851-49AB-B4B0-4C4DF04C40CA}"/>
              </a:ext>
            </a:extLst>
          </p:cNvPr>
          <p:cNvGrpSpPr/>
          <p:nvPr/>
        </p:nvGrpSpPr>
        <p:grpSpPr>
          <a:xfrm>
            <a:off x="3262826" y="2666317"/>
            <a:ext cx="2618349" cy="2334394"/>
            <a:chOff x="3198627" y="1663593"/>
            <a:chExt cx="2618349" cy="2334394"/>
          </a:xfrm>
        </p:grpSpPr>
        <p:sp>
          <p:nvSpPr>
            <p:cNvPr id="17" name="Google Shape;5155;p43">
              <a:extLst>
                <a:ext uri="{FF2B5EF4-FFF2-40B4-BE49-F238E27FC236}">
                  <a16:creationId xmlns:a16="http://schemas.microsoft.com/office/drawing/2014/main" id="{7DD692DD-DA26-4E17-BD60-C1ADB2230C27}"/>
                </a:ext>
              </a:extLst>
            </p:cNvPr>
            <p:cNvSpPr/>
            <p:nvPr/>
          </p:nvSpPr>
          <p:spPr>
            <a:xfrm>
              <a:off x="3432680" y="1795111"/>
              <a:ext cx="2273374" cy="2071100"/>
            </a:xfrm>
            <a:custGeom>
              <a:avLst/>
              <a:gdLst/>
              <a:ahLst/>
              <a:cxnLst/>
              <a:rect l="l" t="t" r="r" b="b"/>
              <a:pathLst>
                <a:path w="70750" h="64455" extrusionOk="0">
                  <a:moveTo>
                    <a:pt x="35375" y="1"/>
                  </a:moveTo>
                  <a:cubicBezTo>
                    <a:pt x="27125" y="1"/>
                    <a:pt x="18875" y="3144"/>
                    <a:pt x="12573" y="9430"/>
                  </a:cubicBezTo>
                  <a:cubicBezTo>
                    <a:pt x="0" y="22034"/>
                    <a:pt x="0" y="42429"/>
                    <a:pt x="12573" y="55001"/>
                  </a:cubicBezTo>
                  <a:cubicBezTo>
                    <a:pt x="18875" y="61304"/>
                    <a:pt x="27125" y="64455"/>
                    <a:pt x="35375" y="64455"/>
                  </a:cubicBezTo>
                  <a:cubicBezTo>
                    <a:pt x="43625" y="64455"/>
                    <a:pt x="51874" y="61304"/>
                    <a:pt x="58177" y="55001"/>
                  </a:cubicBezTo>
                  <a:cubicBezTo>
                    <a:pt x="70749" y="42429"/>
                    <a:pt x="70749" y="22034"/>
                    <a:pt x="58177" y="9430"/>
                  </a:cubicBezTo>
                  <a:cubicBezTo>
                    <a:pt x="51874" y="3144"/>
                    <a:pt x="43625" y="1"/>
                    <a:pt x="3537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56;p43">
              <a:extLst>
                <a:ext uri="{FF2B5EF4-FFF2-40B4-BE49-F238E27FC236}">
                  <a16:creationId xmlns:a16="http://schemas.microsoft.com/office/drawing/2014/main" id="{FFCD4A3C-3479-467D-B6A8-C75727889DDD}"/>
                </a:ext>
              </a:extLst>
            </p:cNvPr>
            <p:cNvSpPr/>
            <p:nvPr/>
          </p:nvSpPr>
          <p:spPr>
            <a:xfrm>
              <a:off x="3402154" y="1663593"/>
              <a:ext cx="2334426" cy="2334394"/>
            </a:xfrm>
            <a:custGeom>
              <a:avLst/>
              <a:gdLst/>
              <a:ahLst/>
              <a:cxnLst/>
              <a:rect l="l" t="t" r="r" b="b"/>
              <a:pathLst>
                <a:path w="72650" h="72649" extrusionOk="0">
                  <a:moveTo>
                    <a:pt x="36325" y="349"/>
                  </a:moveTo>
                  <a:cubicBezTo>
                    <a:pt x="56150" y="349"/>
                    <a:pt x="72301" y="16500"/>
                    <a:pt x="72301" y="36325"/>
                  </a:cubicBezTo>
                  <a:cubicBezTo>
                    <a:pt x="72301" y="56149"/>
                    <a:pt x="56150" y="72300"/>
                    <a:pt x="36325" y="72300"/>
                  </a:cubicBezTo>
                  <a:cubicBezTo>
                    <a:pt x="16500" y="72300"/>
                    <a:pt x="349" y="56149"/>
                    <a:pt x="349" y="36325"/>
                  </a:cubicBezTo>
                  <a:cubicBezTo>
                    <a:pt x="349" y="16500"/>
                    <a:pt x="16500" y="349"/>
                    <a:pt x="36325" y="349"/>
                  </a:cubicBezTo>
                  <a:close/>
                  <a:moveTo>
                    <a:pt x="36325" y="0"/>
                  </a:moveTo>
                  <a:cubicBezTo>
                    <a:pt x="31416" y="0"/>
                    <a:pt x="26666" y="982"/>
                    <a:pt x="22200" y="2851"/>
                  </a:cubicBezTo>
                  <a:cubicBezTo>
                    <a:pt x="17862" y="4687"/>
                    <a:pt x="13998" y="7316"/>
                    <a:pt x="10641" y="10641"/>
                  </a:cubicBezTo>
                  <a:cubicBezTo>
                    <a:pt x="7316" y="13966"/>
                    <a:pt x="4687" y="17862"/>
                    <a:pt x="2851" y="22200"/>
                  </a:cubicBezTo>
                  <a:cubicBezTo>
                    <a:pt x="982" y="26666"/>
                    <a:pt x="0" y="31416"/>
                    <a:pt x="0" y="36325"/>
                  </a:cubicBezTo>
                  <a:cubicBezTo>
                    <a:pt x="0" y="41233"/>
                    <a:pt x="982" y="45984"/>
                    <a:pt x="2851" y="50449"/>
                  </a:cubicBezTo>
                  <a:cubicBezTo>
                    <a:pt x="4687" y="54787"/>
                    <a:pt x="7316" y="58683"/>
                    <a:pt x="10641" y="62008"/>
                  </a:cubicBezTo>
                  <a:cubicBezTo>
                    <a:pt x="13966" y="65333"/>
                    <a:pt x="17862" y="67962"/>
                    <a:pt x="22200" y="69799"/>
                  </a:cubicBezTo>
                  <a:cubicBezTo>
                    <a:pt x="26666" y="71667"/>
                    <a:pt x="31416" y="72649"/>
                    <a:pt x="36325" y="72649"/>
                  </a:cubicBezTo>
                  <a:cubicBezTo>
                    <a:pt x="41234" y="72649"/>
                    <a:pt x="45984" y="71667"/>
                    <a:pt x="50449" y="69799"/>
                  </a:cubicBezTo>
                  <a:cubicBezTo>
                    <a:pt x="54788" y="67962"/>
                    <a:pt x="58683" y="65333"/>
                    <a:pt x="62008" y="62008"/>
                  </a:cubicBezTo>
                  <a:cubicBezTo>
                    <a:pt x="65334" y="58683"/>
                    <a:pt x="67962" y="54787"/>
                    <a:pt x="69799" y="50449"/>
                  </a:cubicBezTo>
                  <a:cubicBezTo>
                    <a:pt x="71667" y="45984"/>
                    <a:pt x="72649" y="41233"/>
                    <a:pt x="72649" y="36325"/>
                  </a:cubicBezTo>
                  <a:cubicBezTo>
                    <a:pt x="72649" y="31416"/>
                    <a:pt x="71667" y="26666"/>
                    <a:pt x="69799" y="22200"/>
                  </a:cubicBezTo>
                  <a:cubicBezTo>
                    <a:pt x="67962" y="17862"/>
                    <a:pt x="65334" y="13966"/>
                    <a:pt x="62008" y="10641"/>
                  </a:cubicBezTo>
                  <a:cubicBezTo>
                    <a:pt x="58683" y="7316"/>
                    <a:pt x="54788" y="4687"/>
                    <a:pt x="50449" y="2851"/>
                  </a:cubicBezTo>
                  <a:cubicBezTo>
                    <a:pt x="45984" y="982"/>
                    <a:pt x="41234" y="0"/>
                    <a:pt x="3632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58;p43">
              <a:extLst>
                <a:ext uri="{FF2B5EF4-FFF2-40B4-BE49-F238E27FC236}">
                  <a16:creationId xmlns:a16="http://schemas.microsoft.com/office/drawing/2014/main" id="{71F93DFB-95FB-4EA4-9812-4FFE0BB7E926}"/>
                </a:ext>
              </a:extLst>
            </p:cNvPr>
            <p:cNvSpPr/>
            <p:nvPr/>
          </p:nvSpPr>
          <p:spPr>
            <a:xfrm>
              <a:off x="3657575" y="3353827"/>
              <a:ext cx="2056" cy="14267"/>
            </a:xfrm>
            <a:custGeom>
              <a:avLst/>
              <a:gdLst/>
              <a:ahLst/>
              <a:cxnLst/>
              <a:rect l="l" t="t" r="r" b="b"/>
              <a:pathLst>
                <a:path w="64" h="444" extrusionOk="0">
                  <a:moveTo>
                    <a:pt x="32" y="0"/>
                  </a:moveTo>
                  <a:lnTo>
                    <a:pt x="32" y="0"/>
                  </a:lnTo>
                  <a:cubicBezTo>
                    <a:pt x="0" y="159"/>
                    <a:pt x="32" y="317"/>
                    <a:pt x="64" y="444"/>
                  </a:cubicBezTo>
                  <a:cubicBezTo>
                    <a:pt x="64" y="285"/>
                    <a:pt x="32" y="159"/>
                    <a:pt x="32" y="0"/>
                  </a:cubicBezTo>
                  <a:close/>
                </a:path>
              </a:pathLst>
            </a:custGeom>
            <a:solidFill>
              <a:srgbClr val="63A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59;p43">
              <a:extLst>
                <a:ext uri="{FF2B5EF4-FFF2-40B4-BE49-F238E27FC236}">
                  <a16:creationId xmlns:a16="http://schemas.microsoft.com/office/drawing/2014/main" id="{E9807E3C-187E-49E6-A6B3-F10816271E85}"/>
                </a:ext>
              </a:extLst>
            </p:cNvPr>
            <p:cNvSpPr/>
            <p:nvPr/>
          </p:nvSpPr>
          <p:spPr>
            <a:xfrm>
              <a:off x="3647389" y="3355851"/>
              <a:ext cx="16323" cy="79399"/>
            </a:xfrm>
            <a:custGeom>
              <a:avLst/>
              <a:gdLst/>
              <a:ahLst/>
              <a:cxnLst/>
              <a:rect l="l" t="t" r="r" b="b"/>
              <a:pathLst>
                <a:path w="508" h="2471" extrusionOk="0">
                  <a:moveTo>
                    <a:pt x="1" y="1"/>
                  </a:moveTo>
                  <a:lnTo>
                    <a:pt x="1" y="1"/>
                  </a:lnTo>
                  <a:cubicBezTo>
                    <a:pt x="32" y="824"/>
                    <a:pt x="96" y="1647"/>
                    <a:pt x="159" y="2471"/>
                  </a:cubicBezTo>
                  <a:lnTo>
                    <a:pt x="507" y="2439"/>
                  </a:lnTo>
                  <a:cubicBezTo>
                    <a:pt x="444" y="1806"/>
                    <a:pt x="412" y="1141"/>
                    <a:pt x="381" y="476"/>
                  </a:cubicBezTo>
                  <a:cubicBezTo>
                    <a:pt x="254" y="317"/>
                    <a:pt x="127" y="159"/>
                    <a:pt x="1" y="1"/>
                  </a:cubicBezTo>
                  <a:close/>
                </a:path>
              </a:pathLst>
            </a:custGeom>
            <a:solidFill>
              <a:srgbClr val="63A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43">
              <a:extLst>
                <a:ext uri="{FF2B5EF4-FFF2-40B4-BE49-F238E27FC236}">
                  <a16:creationId xmlns:a16="http://schemas.microsoft.com/office/drawing/2014/main" id="{02F8E783-D9A6-46EC-8B35-B93C13884710}"/>
                </a:ext>
              </a:extLst>
            </p:cNvPr>
            <p:cNvSpPr/>
            <p:nvPr/>
          </p:nvSpPr>
          <p:spPr>
            <a:xfrm>
              <a:off x="4012704" y="2650671"/>
              <a:ext cx="4113" cy="9190"/>
            </a:xfrm>
            <a:custGeom>
              <a:avLst/>
              <a:gdLst/>
              <a:ahLst/>
              <a:cxnLst/>
              <a:rect l="l" t="t" r="r" b="b"/>
              <a:pathLst>
                <a:path w="128" h="286" extrusionOk="0">
                  <a:moveTo>
                    <a:pt x="96" y="0"/>
                  </a:moveTo>
                  <a:cubicBezTo>
                    <a:pt x="64" y="95"/>
                    <a:pt x="33" y="190"/>
                    <a:pt x="1" y="285"/>
                  </a:cubicBezTo>
                  <a:cubicBezTo>
                    <a:pt x="64" y="285"/>
                    <a:pt x="96" y="285"/>
                    <a:pt x="128" y="253"/>
                  </a:cubicBezTo>
                  <a:lnTo>
                    <a:pt x="96" y="0"/>
                  </a:lnTo>
                  <a:close/>
                </a:path>
              </a:pathLst>
            </a:custGeom>
            <a:solidFill>
              <a:srgbClr val="63A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43">
              <a:extLst>
                <a:ext uri="{FF2B5EF4-FFF2-40B4-BE49-F238E27FC236}">
                  <a16:creationId xmlns:a16="http://schemas.microsoft.com/office/drawing/2014/main" id="{DEE97FAE-8644-428C-A4EB-F92AFFA48D2D}"/>
                </a:ext>
              </a:extLst>
            </p:cNvPr>
            <p:cNvSpPr/>
            <p:nvPr/>
          </p:nvSpPr>
          <p:spPr>
            <a:xfrm>
              <a:off x="3659600" y="3368061"/>
              <a:ext cx="4113" cy="8194"/>
            </a:xfrm>
            <a:custGeom>
              <a:avLst/>
              <a:gdLst/>
              <a:ahLst/>
              <a:cxnLst/>
              <a:rect l="l" t="t" r="r" b="b"/>
              <a:pathLst>
                <a:path w="128" h="255" extrusionOk="0">
                  <a:moveTo>
                    <a:pt x="1" y="1"/>
                  </a:moveTo>
                  <a:cubicBezTo>
                    <a:pt x="1" y="32"/>
                    <a:pt x="1" y="64"/>
                    <a:pt x="1" y="96"/>
                  </a:cubicBezTo>
                  <a:cubicBezTo>
                    <a:pt x="32" y="127"/>
                    <a:pt x="64" y="191"/>
                    <a:pt x="127" y="254"/>
                  </a:cubicBezTo>
                  <a:cubicBezTo>
                    <a:pt x="64" y="159"/>
                    <a:pt x="32" y="64"/>
                    <a:pt x="1" y="1"/>
                  </a:cubicBezTo>
                  <a:close/>
                </a:path>
              </a:pathLst>
            </a:custGeom>
            <a:solidFill>
              <a:srgbClr val="7AC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43">
              <a:extLst>
                <a:ext uri="{FF2B5EF4-FFF2-40B4-BE49-F238E27FC236}">
                  <a16:creationId xmlns:a16="http://schemas.microsoft.com/office/drawing/2014/main" id="{FE3BA503-C387-4D18-827B-A2A5D330E906}"/>
                </a:ext>
              </a:extLst>
            </p:cNvPr>
            <p:cNvSpPr/>
            <p:nvPr/>
          </p:nvSpPr>
          <p:spPr>
            <a:xfrm>
              <a:off x="3767468" y="2159172"/>
              <a:ext cx="271745" cy="379581"/>
            </a:xfrm>
            <a:custGeom>
              <a:avLst/>
              <a:gdLst/>
              <a:ahLst/>
              <a:cxnLst/>
              <a:rect l="l" t="t" r="r" b="b"/>
              <a:pathLst>
                <a:path w="8457" h="11813" extrusionOk="0">
                  <a:moveTo>
                    <a:pt x="4339" y="0"/>
                  </a:moveTo>
                  <a:cubicBezTo>
                    <a:pt x="3706" y="1267"/>
                    <a:pt x="3104" y="2597"/>
                    <a:pt x="2566" y="3990"/>
                  </a:cubicBezTo>
                  <a:cubicBezTo>
                    <a:pt x="1616" y="6429"/>
                    <a:pt x="761" y="8994"/>
                    <a:pt x="1" y="11813"/>
                  </a:cubicBezTo>
                  <a:cubicBezTo>
                    <a:pt x="159" y="11686"/>
                    <a:pt x="317" y="11591"/>
                    <a:pt x="507" y="11464"/>
                  </a:cubicBezTo>
                  <a:cubicBezTo>
                    <a:pt x="666" y="11369"/>
                    <a:pt x="824" y="11274"/>
                    <a:pt x="1014" y="11148"/>
                  </a:cubicBezTo>
                  <a:cubicBezTo>
                    <a:pt x="3294" y="9564"/>
                    <a:pt x="5764" y="8266"/>
                    <a:pt x="8330" y="7252"/>
                  </a:cubicBezTo>
                  <a:cubicBezTo>
                    <a:pt x="8425" y="6809"/>
                    <a:pt x="8456" y="6366"/>
                    <a:pt x="8298" y="5890"/>
                  </a:cubicBezTo>
                  <a:cubicBezTo>
                    <a:pt x="7886" y="4624"/>
                    <a:pt x="6904" y="4750"/>
                    <a:pt x="6144" y="3990"/>
                  </a:cubicBezTo>
                  <a:cubicBezTo>
                    <a:pt x="5258" y="3104"/>
                    <a:pt x="6018" y="1330"/>
                    <a:pt x="5004" y="443"/>
                  </a:cubicBezTo>
                  <a:cubicBezTo>
                    <a:pt x="4783" y="253"/>
                    <a:pt x="4529" y="127"/>
                    <a:pt x="4339" y="0"/>
                  </a:cubicBez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43">
              <a:extLst>
                <a:ext uri="{FF2B5EF4-FFF2-40B4-BE49-F238E27FC236}">
                  <a16:creationId xmlns:a16="http://schemas.microsoft.com/office/drawing/2014/main" id="{5EA8196E-82CA-436F-BE90-838433C54084}"/>
                </a:ext>
              </a:extLst>
            </p:cNvPr>
            <p:cNvSpPr/>
            <p:nvPr/>
          </p:nvSpPr>
          <p:spPr>
            <a:xfrm>
              <a:off x="3530363" y="2152264"/>
              <a:ext cx="365347" cy="599175"/>
            </a:xfrm>
            <a:custGeom>
              <a:avLst/>
              <a:gdLst/>
              <a:ahLst/>
              <a:cxnLst/>
              <a:rect l="l" t="t" r="r" b="b"/>
              <a:pathLst>
                <a:path w="11370" h="18647" extrusionOk="0">
                  <a:moveTo>
                    <a:pt x="10786" y="1"/>
                  </a:moveTo>
                  <a:cubicBezTo>
                    <a:pt x="9666" y="1"/>
                    <a:pt x="8685" y="956"/>
                    <a:pt x="7981" y="1957"/>
                  </a:cubicBezTo>
                  <a:cubicBezTo>
                    <a:pt x="7443" y="2717"/>
                    <a:pt x="6715" y="2812"/>
                    <a:pt x="5923" y="2844"/>
                  </a:cubicBezTo>
                  <a:cubicBezTo>
                    <a:pt x="5670" y="2844"/>
                    <a:pt x="5415" y="2833"/>
                    <a:pt x="5164" y="2833"/>
                  </a:cubicBezTo>
                  <a:cubicBezTo>
                    <a:pt x="4250" y="2833"/>
                    <a:pt x="3393" y="2970"/>
                    <a:pt x="2946" y="4237"/>
                  </a:cubicBezTo>
                  <a:cubicBezTo>
                    <a:pt x="2281" y="6042"/>
                    <a:pt x="3073" y="7879"/>
                    <a:pt x="1616" y="9431"/>
                  </a:cubicBezTo>
                  <a:cubicBezTo>
                    <a:pt x="1014" y="10032"/>
                    <a:pt x="254" y="10539"/>
                    <a:pt x="1" y="11363"/>
                  </a:cubicBezTo>
                  <a:cubicBezTo>
                    <a:pt x="2218" y="13421"/>
                    <a:pt x="4118" y="15923"/>
                    <a:pt x="5448" y="18646"/>
                  </a:cubicBezTo>
                  <a:cubicBezTo>
                    <a:pt x="5891" y="16525"/>
                    <a:pt x="6335" y="14561"/>
                    <a:pt x="6841" y="12661"/>
                  </a:cubicBezTo>
                  <a:lnTo>
                    <a:pt x="6746" y="12566"/>
                  </a:lnTo>
                  <a:lnTo>
                    <a:pt x="6841" y="12471"/>
                  </a:lnTo>
                  <a:cubicBezTo>
                    <a:pt x="6620" y="9209"/>
                    <a:pt x="5828" y="6042"/>
                    <a:pt x="4466" y="3065"/>
                  </a:cubicBezTo>
                  <a:lnTo>
                    <a:pt x="4783" y="2907"/>
                  </a:lnTo>
                  <a:cubicBezTo>
                    <a:pt x="6049" y="5694"/>
                    <a:pt x="6841" y="8607"/>
                    <a:pt x="7126" y="11648"/>
                  </a:cubicBezTo>
                  <a:cubicBezTo>
                    <a:pt x="7886" y="8924"/>
                    <a:pt x="8710" y="6454"/>
                    <a:pt x="9628" y="4079"/>
                  </a:cubicBezTo>
                  <a:cubicBezTo>
                    <a:pt x="10166" y="2685"/>
                    <a:pt x="10768" y="1355"/>
                    <a:pt x="11370" y="88"/>
                  </a:cubicBezTo>
                  <a:cubicBezTo>
                    <a:pt x="11172" y="28"/>
                    <a:pt x="10977" y="1"/>
                    <a:pt x="10786" y="1"/>
                  </a:cubicBez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43">
              <a:extLst>
                <a:ext uri="{FF2B5EF4-FFF2-40B4-BE49-F238E27FC236}">
                  <a16:creationId xmlns:a16="http://schemas.microsoft.com/office/drawing/2014/main" id="{E71CEE8D-2D4A-4825-AD17-BAE8DA15684D}"/>
                </a:ext>
              </a:extLst>
            </p:cNvPr>
            <p:cNvSpPr/>
            <p:nvPr/>
          </p:nvSpPr>
          <p:spPr>
            <a:xfrm>
              <a:off x="3654523" y="2889801"/>
              <a:ext cx="292084" cy="464058"/>
            </a:xfrm>
            <a:custGeom>
              <a:avLst/>
              <a:gdLst/>
              <a:ahLst/>
              <a:cxnLst/>
              <a:rect l="l" t="t" r="r" b="b"/>
              <a:pathLst>
                <a:path w="9090" h="14442" extrusionOk="0">
                  <a:moveTo>
                    <a:pt x="9089" y="0"/>
                  </a:moveTo>
                  <a:cubicBezTo>
                    <a:pt x="5922" y="855"/>
                    <a:pt x="2977" y="2407"/>
                    <a:pt x="507" y="4529"/>
                  </a:cubicBezTo>
                  <a:cubicBezTo>
                    <a:pt x="127" y="7949"/>
                    <a:pt x="0" y="11274"/>
                    <a:pt x="127" y="14441"/>
                  </a:cubicBezTo>
                  <a:cubicBezTo>
                    <a:pt x="285" y="13618"/>
                    <a:pt x="1394" y="12605"/>
                    <a:pt x="1742" y="12066"/>
                  </a:cubicBezTo>
                  <a:cubicBezTo>
                    <a:pt x="2756" y="10546"/>
                    <a:pt x="3927" y="9374"/>
                    <a:pt x="5257" y="8171"/>
                  </a:cubicBezTo>
                  <a:cubicBezTo>
                    <a:pt x="5859" y="7633"/>
                    <a:pt x="6366" y="6872"/>
                    <a:pt x="6207" y="6081"/>
                  </a:cubicBezTo>
                  <a:cubicBezTo>
                    <a:pt x="6112" y="5574"/>
                    <a:pt x="5764" y="5162"/>
                    <a:pt x="5732" y="4656"/>
                  </a:cubicBezTo>
                  <a:cubicBezTo>
                    <a:pt x="5606" y="3231"/>
                    <a:pt x="7253" y="2534"/>
                    <a:pt x="8139" y="1774"/>
                  </a:cubicBezTo>
                  <a:cubicBezTo>
                    <a:pt x="8773" y="1235"/>
                    <a:pt x="9026" y="634"/>
                    <a:pt x="9089" y="0"/>
                  </a:cubicBez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43">
              <a:extLst>
                <a:ext uri="{FF2B5EF4-FFF2-40B4-BE49-F238E27FC236}">
                  <a16:creationId xmlns:a16="http://schemas.microsoft.com/office/drawing/2014/main" id="{52BE6527-F60E-4C8E-B610-B9791C95C109}"/>
                </a:ext>
              </a:extLst>
            </p:cNvPr>
            <p:cNvSpPr/>
            <p:nvPr/>
          </p:nvSpPr>
          <p:spPr>
            <a:xfrm>
              <a:off x="3671810" y="2659829"/>
              <a:ext cx="340926" cy="360237"/>
            </a:xfrm>
            <a:custGeom>
              <a:avLst/>
              <a:gdLst/>
              <a:ahLst/>
              <a:cxnLst/>
              <a:rect l="l" t="t" r="r" b="b"/>
              <a:pathLst>
                <a:path w="10610" h="11211" extrusionOk="0">
                  <a:moveTo>
                    <a:pt x="10610" y="0"/>
                  </a:moveTo>
                  <a:lnTo>
                    <a:pt x="10610" y="0"/>
                  </a:lnTo>
                  <a:cubicBezTo>
                    <a:pt x="7316" y="570"/>
                    <a:pt x="4054" y="1805"/>
                    <a:pt x="1236" y="3610"/>
                  </a:cubicBezTo>
                  <a:cubicBezTo>
                    <a:pt x="1109" y="4275"/>
                    <a:pt x="982" y="4909"/>
                    <a:pt x="856" y="5606"/>
                  </a:cubicBezTo>
                  <a:cubicBezTo>
                    <a:pt x="507" y="7506"/>
                    <a:pt x="222" y="9374"/>
                    <a:pt x="1" y="11211"/>
                  </a:cubicBezTo>
                  <a:cubicBezTo>
                    <a:pt x="2503" y="9121"/>
                    <a:pt x="5416" y="7601"/>
                    <a:pt x="8583" y="6777"/>
                  </a:cubicBezTo>
                  <a:cubicBezTo>
                    <a:pt x="8551" y="6239"/>
                    <a:pt x="8425" y="5637"/>
                    <a:pt x="8298" y="5004"/>
                  </a:cubicBezTo>
                  <a:cubicBezTo>
                    <a:pt x="7918" y="3230"/>
                    <a:pt x="9565" y="2122"/>
                    <a:pt x="10293" y="760"/>
                  </a:cubicBezTo>
                  <a:cubicBezTo>
                    <a:pt x="10451" y="507"/>
                    <a:pt x="10546" y="253"/>
                    <a:pt x="10610" y="0"/>
                  </a:cubicBez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43">
              <a:extLst>
                <a:ext uri="{FF2B5EF4-FFF2-40B4-BE49-F238E27FC236}">
                  <a16:creationId xmlns:a16="http://schemas.microsoft.com/office/drawing/2014/main" id="{2B1B387B-89B1-4FCD-BBE8-EDA2B8DF8706}"/>
                </a:ext>
              </a:extLst>
            </p:cNvPr>
            <p:cNvSpPr/>
            <p:nvPr/>
          </p:nvSpPr>
          <p:spPr>
            <a:xfrm>
              <a:off x="3714546" y="2406432"/>
              <a:ext cx="316505" cy="355193"/>
            </a:xfrm>
            <a:custGeom>
              <a:avLst/>
              <a:gdLst/>
              <a:ahLst/>
              <a:cxnLst/>
              <a:rect l="l" t="t" r="r" b="b"/>
              <a:pathLst>
                <a:path w="9850" h="11054" extrusionOk="0">
                  <a:moveTo>
                    <a:pt x="9850" y="1"/>
                  </a:moveTo>
                  <a:lnTo>
                    <a:pt x="9850" y="1"/>
                  </a:lnTo>
                  <a:cubicBezTo>
                    <a:pt x="7380" y="982"/>
                    <a:pt x="5036" y="2249"/>
                    <a:pt x="2851" y="3738"/>
                  </a:cubicBezTo>
                  <a:cubicBezTo>
                    <a:pt x="2661" y="3864"/>
                    <a:pt x="2471" y="3991"/>
                    <a:pt x="2344" y="4086"/>
                  </a:cubicBezTo>
                  <a:cubicBezTo>
                    <a:pt x="2028" y="4276"/>
                    <a:pt x="1774" y="4434"/>
                    <a:pt x="1489" y="4688"/>
                  </a:cubicBezTo>
                  <a:cubicBezTo>
                    <a:pt x="951" y="6683"/>
                    <a:pt x="476" y="8773"/>
                    <a:pt x="1" y="11053"/>
                  </a:cubicBezTo>
                  <a:cubicBezTo>
                    <a:pt x="2851" y="9280"/>
                    <a:pt x="6050" y="8076"/>
                    <a:pt x="9343" y="7506"/>
                  </a:cubicBezTo>
                  <a:lnTo>
                    <a:pt x="9375" y="7601"/>
                  </a:lnTo>
                  <a:cubicBezTo>
                    <a:pt x="9470" y="7126"/>
                    <a:pt x="9438" y="6651"/>
                    <a:pt x="9216" y="6208"/>
                  </a:cubicBezTo>
                  <a:cubicBezTo>
                    <a:pt x="8710" y="5131"/>
                    <a:pt x="7570" y="4624"/>
                    <a:pt x="8076" y="3294"/>
                  </a:cubicBezTo>
                  <a:cubicBezTo>
                    <a:pt x="8488" y="2217"/>
                    <a:pt x="9407" y="1141"/>
                    <a:pt x="9850" y="1"/>
                  </a:cubicBez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43">
              <a:extLst>
                <a:ext uri="{FF2B5EF4-FFF2-40B4-BE49-F238E27FC236}">
                  <a16:creationId xmlns:a16="http://schemas.microsoft.com/office/drawing/2014/main" id="{DF9E8628-5F04-483B-9DF5-5F6FB77F6158}"/>
                </a:ext>
              </a:extLst>
            </p:cNvPr>
            <p:cNvSpPr/>
            <p:nvPr/>
          </p:nvSpPr>
          <p:spPr>
            <a:xfrm>
              <a:off x="3468283" y="2530592"/>
              <a:ext cx="234085" cy="825291"/>
            </a:xfrm>
            <a:custGeom>
              <a:avLst/>
              <a:gdLst/>
              <a:ahLst/>
              <a:cxnLst/>
              <a:rect l="l" t="t" r="r" b="b"/>
              <a:pathLst>
                <a:path w="7285" h="25684" extrusionOk="0">
                  <a:moveTo>
                    <a:pt x="1838" y="0"/>
                  </a:moveTo>
                  <a:cubicBezTo>
                    <a:pt x="1774" y="380"/>
                    <a:pt x="1774" y="792"/>
                    <a:pt x="1838" y="1204"/>
                  </a:cubicBezTo>
                  <a:cubicBezTo>
                    <a:pt x="1901" y="1900"/>
                    <a:pt x="2028" y="2629"/>
                    <a:pt x="2249" y="3294"/>
                  </a:cubicBezTo>
                  <a:cubicBezTo>
                    <a:pt x="2471" y="4022"/>
                    <a:pt x="2978" y="4782"/>
                    <a:pt x="2883" y="5574"/>
                  </a:cubicBezTo>
                  <a:cubicBezTo>
                    <a:pt x="2819" y="6302"/>
                    <a:pt x="2249" y="6841"/>
                    <a:pt x="1711" y="7379"/>
                  </a:cubicBezTo>
                  <a:cubicBezTo>
                    <a:pt x="634" y="8456"/>
                    <a:pt x="191" y="10134"/>
                    <a:pt x="793" y="11591"/>
                  </a:cubicBezTo>
                  <a:cubicBezTo>
                    <a:pt x="1204" y="12509"/>
                    <a:pt x="2249" y="13491"/>
                    <a:pt x="1964" y="14600"/>
                  </a:cubicBezTo>
                  <a:cubicBezTo>
                    <a:pt x="1838" y="15201"/>
                    <a:pt x="1268" y="15581"/>
                    <a:pt x="983" y="16120"/>
                  </a:cubicBezTo>
                  <a:cubicBezTo>
                    <a:pt x="1" y="17861"/>
                    <a:pt x="1426" y="19952"/>
                    <a:pt x="2344" y="21345"/>
                  </a:cubicBezTo>
                  <a:cubicBezTo>
                    <a:pt x="3358" y="22865"/>
                    <a:pt x="4466" y="24259"/>
                    <a:pt x="5575" y="25684"/>
                  </a:cubicBezTo>
                  <a:cubicBezTo>
                    <a:pt x="5448" y="22517"/>
                    <a:pt x="5575" y="19223"/>
                    <a:pt x="5923" y="15835"/>
                  </a:cubicBezTo>
                  <a:lnTo>
                    <a:pt x="5828" y="15835"/>
                  </a:lnTo>
                  <a:cubicBezTo>
                    <a:pt x="5638" y="14948"/>
                    <a:pt x="5321" y="14061"/>
                    <a:pt x="4846" y="13269"/>
                  </a:cubicBezTo>
                  <a:cubicBezTo>
                    <a:pt x="4308" y="12319"/>
                    <a:pt x="3611" y="11496"/>
                    <a:pt x="2914" y="10704"/>
                  </a:cubicBezTo>
                  <a:cubicBezTo>
                    <a:pt x="2408" y="10103"/>
                    <a:pt x="1869" y="9533"/>
                    <a:pt x="1331" y="8962"/>
                  </a:cubicBezTo>
                  <a:lnTo>
                    <a:pt x="1584" y="8741"/>
                  </a:lnTo>
                  <a:cubicBezTo>
                    <a:pt x="2123" y="9311"/>
                    <a:pt x="2661" y="9881"/>
                    <a:pt x="3168" y="10483"/>
                  </a:cubicBezTo>
                  <a:cubicBezTo>
                    <a:pt x="3865" y="11274"/>
                    <a:pt x="4593" y="12129"/>
                    <a:pt x="5163" y="13111"/>
                  </a:cubicBezTo>
                  <a:cubicBezTo>
                    <a:pt x="5511" y="13713"/>
                    <a:pt x="5796" y="14378"/>
                    <a:pt x="6018" y="15075"/>
                  </a:cubicBezTo>
                  <a:cubicBezTo>
                    <a:pt x="6208" y="13269"/>
                    <a:pt x="6493" y="11433"/>
                    <a:pt x="6841" y="9533"/>
                  </a:cubicBezTo>
                  <a:cubicBezTo>
                    <a:pt x="6968" y="8836"/>
                    <a:pt x="7126" y="8107"/>
                    <a:pt x="7253" y="7442"/>
                  </a:cubicBezTo>
                  <a:lnTo>
                    <a:pt x="7253" y="7411"/>
                  </a:lnTo>
                  <a:cubicBezTo>
                    <a:pt x="7253" y="7411"/>
                    <a:pt x="7253" y="7379"/>
                    <a:pt x="7285" y="7347"/>
                  </a:cubicBezTo>
                  <a:lnTo>
                    <a:pt x="7285" y="7347"/>
                  </a:lnTo>
                  <a:lnTo>
                    <a:pt x="7221" y="7379"/>
                  </a:lnTo>
                  <a:cubicBezTo>
                    <a:pt x="5923" y="4592"/>
                    <a:pt x="4055" y="2059"/>
                    <a:pt x="1838" y="0"/>
                  </a:cubicBez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43">
              <a:extLst>
                <a:ext uri="{FF2B5EF4-FFF2-40B4-BE49-F238E27FC236}">
                  <a16:creationId xmlns:a16="http://schemas.microsoft.com/office/drawing/2014/main" id="{40DD1666-A24C-44A1-BE1B-9189C326630D}"/>
                </a:ext>
              </a:extLst>
            </p:cNvPr>
            <p:cNvSpPr/>
            <p:nvPr/>
          </p:nvSpPr>
          <p:spPr>
            <a:xfrm>
              <a:off x="3643308" y="3028196"/>
              <a:ext cx="27538" cy="342950"/>
            </a:xfrm>
            <a:custGeom>
              <a:avLst/>
              <a:gdLst/>
              <a:ahLst/>
              <a:cxnLst/>
              <a:rect l="l" t="t" r="r" b="b"/>
              <a:pathLst>
                <a:path w="857" h="10673" extrusionOk="0">
                  <a:moveTo>
                    <a:pt x="666" y="0"/>
                  </a:moveTo>
                  <a:cubicBezTo>
                    <a:pt x="698" y="95"/>
                    <a:pt x="729" y="190"/>
                    <a:pt x="729" y="285"/>
                  </a:cubicBezTo>
                  <a:lnTo>
                    <a:pt x="476" y="349"/>
                  </a:lnTo>
                  <a:cubicBezTo>
                    <a:pt x="128" y="3737"/>
                    <a:pt x="1" y="7031"/>
                    <a:pt x="128" y="10198"/>
                  </a:cubicBezTo>
                  <a:cubicBezTo>
                    <a:pt x="254" y="10356"/>
                    <a:pt x="381" y="10514"/>
                    <a:pt x="508" y="10673"/>
                  </a:cubicBezTo>
                  <a:cubicBezTo>
                    <a:pt x="508" y="10641"/>
                    <a:pt x="508" y="10609"/>
                    <a:pt x="508" y="10578"/>
                  </a:cubicBezTo>
                  <a:cubicBezTo>
                    <a:pt x="444" y="10419"/>
                    <a:pt x="444" y="10293"/>
                    <a:pt x="476" y="10134"/>
                  </a:cubicBezTo>
                  <a:cubicBezTo>
                    <a:pt x="349" y="6967"/>
                    <a:pt x="476" y="3642"/>
                    <a:pt x="856" y="222"/>
                  </a:cubicBezTo>
                  <a:lnTo>
                    <a:pt x="666" y="0"/>
                  </a:lnTo>
                  <a:close/>
                </a:path>
              </a:pathLst>
            </a:custGeom>
            <a:solidFill>
              <a:srgbClr val="263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43">
              <a:extLst>
                <a:ext uri="{FF2B5EF4-FFF2-40B4-BE49-F238E27FC236}">
                  <a16:creationId xmlns:a16="http://schemas.microsoft.com/office/drawing/2014/main" id="{A02790ED-64AE-47D7-B95C-34B0BEDD44C1}"/>
                </a:ext>
              </a:extLst>
            </p:cNvPr>
            <p:cNvSpPr/>
            <p:nvPr/>
          </p:nvSpPr>
          <p:spPr>
            <a:xfrm>
              <a:off x="3747128" y="2552956"/>
              <a:ext cx="4081" cy="6137"/>
            </a:xfrm>
            <a:custGeom>
              <a:avLst/>
              <a:gdLst/>
              <a:ahLst/>
              <a:cxnLst/>
              <a:rect l="l" t="t" r="r" b="b"/>
              <a:pathLst>
                <a:path w="127" h="191" extrusionOk="0">
                  <a:moveTo>
                    <a:pt x="95" y="1"/>
                  </a:moveTo>
                  <a:lnTo>
                    <a:pt x="0" y="96"/>
                  </a:lnTo>
                  <a:lnTo>
                    <a:pt x="95" y="191"/>
                  </a:lnTo>
                  <a:cubicBezTo>
                    <a:pt x="95" y="159"/>
                    <a:pt x="127" y="96"/>
                    <a:pt x="127" y="33"/>
                  </a:cubicBezTo>
                  <a:lnTo>
                    <a:pt x="95" y="33"/>
                  </a:lnTo>
                  <a:cubicBezTo>
                    <a:pt x="95" y="33"/>
                    <a:pt x="95" y="1"/>
                    <a:pt x="95" y="1"/>
                  </a:cubicBez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43">
              <a:extLst>
                <a:ext uri="{FF2B5EF4-FFF2-40B4-BE49-F238E27FC236}">
                  <a16:creationId xmlns:a16="http://schemas.microsoft.com/office/drawing/2014/main" id="{08ED5591-1701-4091-8D3D-FCA8FBA5FBD1}"/>
                </a:ext>
              </a:extLst>
            </p:cNvPr>
            <p:cNvSpPr/>
            <p:nvPr/>
          </p:nvSpPr>
          <p:spPr>
            <a:xfrm>
              <a:off x="3701340" y="2768694"/>
              <a:ext cx="32" cy="1060"/>
            </a:xfrm>
            <a:custGeom>
              <a:avLst/>
              <a:gdLst/>
              <a:ahLst/>
              <a:cxnLst/>
              <a:rect l="l" t="t" r="r" b="b"/>
              <a:pathLst>
                <a:path w="1" h="33" extrusionOk="0">
                  <a:moveTo>
                    <a:pt x="0" y="32"/>
                  </a:moveTo>
                  <a:lnTo>
                    <a:pt x="0" y="32"/>
                  </a:lnTo>
                  <a:lnTo>
                    <a:pt x="0" y="1"/>
                  </a:lnTo>
                  <a:close/>
                </a:path>
              </a:pathLst>
            </a:custGeom>
            <a:solidFill>
              <a:srgbClr val="7AC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43">
              <a:extLst>
                <a:ext uri="{FF2B5EF4-FFF2-40B4-BE49-F238E27FC236}">
                  <a16:creationId xmlns:a16="http://schemas.microsoft.com/office/drawing/2014/main" id="{028EF492-EEC8-4B82-ADD4-4012EA03BC52}"/>
                </a:ext>
              </a:extLst>
            </p:cNvPr>
            <p:cNvSpPr/>
            <p:nvPr/>
          </p:nvSpPr>
          <p:spPr>
            <a:xfrm>
              <a:off x="3663680" y="3020034"/>
              <a:ext cx="8162" cy="15295"/>
            </a:xfrm>
            <a:custGeom>
              <a:avLst/>
              <a:gdLst/>
              <a:ahLst/>
              <a:cxnLst/>
              <a:rect l="l" t="t" r="r" b="b"/>
              <a:pathLst>
                <a:path w="254" h="476" extrusionOk="0">
                  <a:moveTo>
                    <a:pt x="254" y="1"/>
                  </a:moveTo>
                  <a:lnTo>
                    <a:pt x="254" y="1"/>
                  </a:lnTo>
                  <a:cubicBezTo>
                    <a:pt x="190" y="64"/>
                    <a:pt x="95" y="128"/>
                    <a:pt x="0" y="191"/>
                  </a:cubicBezTo>
                  <a:cubicBezTo>
                    <a:pt x="0" y="223"/>
                    <a:pt x="32" y="223"/>
                    <a:pt x="32" y="254"/>
                  </a:cubicBezTo>
                  <a:lnTo>
                    <a:pt x="222" y="476"/>
                  </a:lnTo>
                  <a:cubicBezTo>
                    <a:pt x="222" y="318"/>
                    <a:pt x="222" y="159"/>
                    <a:pt x="254" y="1"/>
                  </a:cubicBezTo>
                  <a:close/>
                </a:path>
              </a:pathLst>
            </a:custGeom>
            <a:solidFill>
              <a:srgbClr val="7AC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43">
              <a:extLst>
                <a:ext uri="{FF2B5EF4-FFF2-40B4-BE49-F238E27FC236}">
                  <a16:creationId xmlns:a16="http://schemas.microsoft.com/office/drawing/2014/main" id="{17AEEF3D-2AFE-4842-9DBF-0002D30B9A6C}"/>
                </a:ext>
              </a:extLst>
            </p:cNvPr>
            <p:cNvSpPr/>
            <p:nvPr/>
          </p:nvSpPr>
          <p:spPr>
            <a:xfrm>
              <a:off x="3750181" y="2550932"/>
              <a:ext cx="2056" cy="3085"/>
            </a:xfrm>
            <a:custGeom>
              <a:avLst/>
              <a:gdLst/>
              <a:ahLst/>
              <a:cxnLst/>
              <a:rect l="l" t="t" r="r" b="b"/>
              <a:pathLst>
                <a:path w="64" h="96" extrusionOk="0">
                  <a:moveTo>
                    <a:pt x="64" y="1"/>
                  </a:moveTo>
                  <a:cubicBezTo>
                    <a:pt x="32" y="32"/>
                    <a:pt x="32" y="64"/>
                    <a:pt x="0" y="64"/>
                  </a:cubicBezTo>
                  <a:cubicBezTo>
                    <a:pt x="0" y="64"/>
                    <a:pt x="0" y="96"/>
                    <a:pt x="0" y="96"/>
                  </a:cubicBezTo>
                  <a:lnTo>
                    <a:pt x="32" y="96"/>
                  </a:lnTo>
                  <a:lnTo>
                    <a:pt x="64" y="1"/>
                  </a:lnTo>
                  <a:close/>
                </a:path>
              </a:pathLst>
            </a:custGeom>
            <a:solidFill>
              <a:srgbClr val="7AC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43">
              <a:extLst>
                <a:ext uri="{FF2B5EF4-FFF2-40B4-BE49-F238E27FC236}">
                  <a16:creationId xmlns:a16="http://schemas.microsoft.com/office/drawing/2014/main" id="{2398EBAC-CE97-440F-8988-4C6AEE933FB9}"/>
                </a:ext>
              </a:extLst>
            </p:cNvPr>
            <p:cNvSpPr/>
            <p:nvPr/>
          </p:nvSpPr>
          <p:spPr>
            <a:xfrm>
              <a:off x="3527310" y="2155092"/>
              <a:ext cx="507822" cy="871080"/>
            </a:xfrm>
            <a:custGeom>
              <a:avLst/>
              <a:gdLst/>
              <a:ahLst/>
              <a:cxnLst/>
              <a:rect l="l" t="t" r="r" b="b"/>
              <a:pathLst>
                <a:path w="15804" h="27109" extrusionOk="0">
                  <a:moveTo>
                    <a:pt x="11465" y="0"/>
                  </a:moveTo>
                  <a:cubicBezTo>
                    <a:pt x="10863" y="1267"/>
                    <a:pt x="10261" y="2597"/>
                    <a:pt x="9723" y="3991"/>
                  </a:cubicBezTo>
                  <a:cubicBezTo>
                    <a:pt x="8805" y="6366"/>
                    <a:pt x="7981" y="8836"/>
                    <a:pt x="7221" y="11560"/>
                  </a:cubicBezTo>
                  <a:cubicBezTo>
                    <a:pt x="6936" y="8519"/>
                    <a:pt x="6144" y="5606"/>
                    <a:pt x="4878" y="2819"/>
                  </a:cubicBezTo>
                  <a:lnTo>
                    <a:pt x="4561" y="2977"/>
                  </a:lnTo>
                  <a:cubicBezTo>
                    <a:pt x="5923" y="5954"/>
                    <a:pt x="6715" y="9121"/>
                    <a:pt x="6936" y="12383"/>
                  </a:cubicBezTo>
                  <a:cubicBezTo>
                    <a:pt x="6968" y="12383"/>
                    <a:pt x="7000" y="12351"/>
                    <a:pt x="7000" y="12320"/>
                  </a:cubicBezTo>
                  <a:lnTo>
                    <a:pt x="7000" y="12415"/>
                  </a:lnTo>
                  <a:cubicBezTo>
                    <a:pt x="6968" y="12478"/>
                    <a:pt x="6968" y="12541"/>
                    <a:pt x="6936" y="12605"/>
                  </a:cubicBezTo>
                  <a:cubicBezTo>
                    <a:pt x="6461" y="14473"/>
                    <a:pt x="5986" y="16437"/>
                    <a:pt x="5543" y="18558"/>
                  </a:cubicBezTo>
                  <a:cubicBezTo>
                    <a:pt x="4213" y="15835"/>
                    <a:pt x="2344" y="13333"/>
                    <a:pt x="96" y="11306"/>
                  </a:cubicBezTo>
                  <a:cubicBezTo>
                    <a:pt x="64" y="11338"/>
                    <a:pt x="64" y="11370"/>
                    <a:pt x="32" y="11433"/>
                  </a:cubicBezTo>
                  <a:cubicBezTo>
                    <a:pt x="32" y="11496"/>
                    <a:pt x="1" y="11591"/>
                    <a:pt x="1" y="11686"/>
                  </a:cubicBezTo>
                  <a:cubicBezTo>
                    <a:pt x="2249" y="13776"/>
                    <a:pt x="4118" y="16310"/>
                    <a:pt x="5384" y="19065"/>
                  </a:cubicBezTo>
                  <a:lnTo>
                    <a:pt x="5448" y="19033"/>
                  </a:lnTo>
                  <a:lnTo>
                    <a:pt x="5448" y="19033"/>
                  </a:lnTo>
                  <a:cubicBezTo>
                    <a:pt x="5448" y="19065"/>
                    <a:pt x="5448" y="19097"/>
                    <a:pt x="5416" y="19128"/>
                  </a:cubicBezTo>
                  <a:cubicBezTo>
                    <a:pt x="5289" y="19825"/>
                    <a:pt x="5163" y="20522"/>
                    <a:pt x="5004" y="21250"/>
                  </a:cubicBezTo>
                  <a:cubicBezTo>
                    <a:pt x="4656" y="23119"/>
                    <a:pt x="4403" y="24955"/>
                    <a:pt x="4181" y="26761"/>
                  </a:cubicBezTo>
                  <a:cubicBezTo>
                    <a:pt x="4213" y="26887"/>
                    <a:pt x="4244" y="27014"/>
                    <a:pt x="4276" y="27109"/>
                  </a:cubicBezTo>
                  <a:cubicBezTo>
                    <a:pt x="4339" y="27046"/>
                    <a:pt x="4434" y="26982"/>
                    <a:pt x="4529" y="26919"/>
                  </a:cubicBezTo>
                  <a:cubicBezTo>
                    <a:pt x="4719" y="25082"/>
                    <a:pt x="5004" y="23214"/>
                    <a:pt x="5353" y="21314"/>
                  </a:cubicBezTo>
                  <a:cubicBezTo>
                    <a:pt x="5479" y="20648"/>
                    <a:pt x="5606" y="19983"/>
                    <a:pt x="5733" y="19350"/>
                  </a:cubicBezTo>
                  <a:cubicBezTo>
                    <a:pt x="8583" y="17513"/>
                    <a:pt x="11813" y="16278"/>
                    <a:pt x="15139" y="15708"/>
                  </a:cubicBezTo>
                  <a:cubicBezTo>
                    <a:pt x="15170" y="15613"/>
                    <a:pt x="15170" y="15518"/>
                    <a:pt x="15202" y="15423"/>
                  </a:cubicBezTo>
                  <a:lnTo>
                    <a:pt x="15202" y="15360"/>
                  </a:lnTo>
                  <a:cubicBezTo>
                    <a:pt x="11908" y="15898"/>
                    <a:pt x="8678" y="17102"/>
                    <a:pt x="5828" y="18875"/>
                  </a:cubicBezTo>
                  <a:cubicBezTo>
                    <a:pt x="6303" y="16627"/>
                    <a:pt x="6810" y="14505"/>
                    <a:pt x="7316" y="12510"/>
                  </a:cubicBezTo>
                  <a:cubicBezTo>
                    <a:pt x="7601" y="12256"/>
                    <a:pt x="7855" y="12098"/>
                    <a:pt x="8171" y="11908"/>
                  </a:cubicBezTo>
                  <a:cubicBezTo>
                    <a:pt x="8330" y="11813"/>
                    <a:pt x="8488" y="11686"/>
                    <a:pt x="8678" y="11560"/>
                  </a:cubicBezTo>
                  <a:cubicBezTo>
                    <a:pt x="10863" y="10071"/>
                    <a:pt x="13207" y="8804"/>
                    <a:pt x="15677" y="7823"/>
                  </a:cubicBezTo>
                  <a:cubicBezTo>
                    <a:pt x="15740" y="7664"/>
                    <a:pt x="15772" y="7538"/>
                    <a:pt x="15804" y="7379"/>
                  </a:cubicBezTo>
                  <a:lnTo>
                    <a:pt x="15804" y="7379"/>
                  </a:lnTo>
                  <a:cubicBezTo>
                    <a:pt x="13238" y="8393"/>
                    <a:pt x="10768" y="9691"/>
                    <a:pt x="8488" y="11275"/>
                  </a:cubicBezTo>
                  <a:cubicBezTo>
                    <a:pt x="8298" y="11401"/>
                    <a:pt x="8140" y="11496"/>
                    <a:pt x="7981" y="11591"/>
                  </a:cubicBezTo>
                  <a:cubicBezTo>
                    <a:pt x="7791" y="11718"/>
                    <a:pt x="7633" y="11813"/>
                    <a:pt x="7475" y="11940"/>
                  </a:cubicBezTo>
                  <a:cubicBezTo>
                    <a:pt x="8235" y="9121"/>
                    <a:pt x="9090" y="6556"/>
                    <a:pt x="10040" y="4117"/>
                  </a:cubicBezTo>
                  <a:cubicBezTo>
                    <a:pt x="10578" y="2724"/>
                    <a:pt x="11180" y="1394"/>
                    <a:pt x="11813" y="127"/>
                  </a:cubicBezTo>
                  <a:cubicBezTo>
                    <a:pt x="11687" y="95"/>
                    <a:pt x="11592" y="32"/>
                    <a:pt x="11465" y="0"/>
                  </a:cubicBezTo>
                  <a:close/>
                </a:path>
              </a:pathLst>
            </a:custGeom>
            <a:solidFill>
              <a:srgbClr val="263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43">
              <a:extLst>
                <a:ext uri="{FF2B5EF4-FFF2-40B4-BE49-F238E27FC236}">
                  <a16:creationId xmlns:a16="http://schemas.microsoft.com/office/drawing/2014/main" id="{B130AE60-651F-41AC-BF78-E3573FB315BE}"/>
                </a:ext>
              </a:extLst>
            </p:cNvPr>
            <p:cNvSpPr/>
            <p:nvPr/>
          </p:nvSpPr>
          <p:spPr>
            <a:xfrm>
              <a:off x="3670814" y="2877591"/>
              <a:ext cx="276789" cy="157738"/>
            </a:xfrm>
            <a:custGeom>
              <a:avLst/>
              <a:gdLst/>
              <a:ahLst/>
              <a:cxnLst/>
              <a:rect l="l" t="t" r="r" b="b"/>
              <a:pathLst>
                <a:path w="8614" h="4909" extrusionOk="0">
                  <a:moveTo>
                    <a:pt x="8614" y="0"/>
                  </a:moveTo>
                  <a:lnTo>
                    <a:pt x="8614" y="0"/>
                  </a:lnTo>
                  <a:cubicBezTo>
                    <a:pt x="5479" y="824"/>
                    <a:pt x="2534" y="2344"/>
                    <a:pt x="32" y="4434"/>
                  </a:cubicBezTo>
                  <a:cubicBezTo>
                    <a:pt x="32" y="4592"/>
                    <a:pt x="0" y="4751"/>
                    <a:pt x="0" y="4909"/>
                  </a:cubicBezTo>
                  <a:cubicBezTo>
                    <a:pt x="2470" y="2755"/>
                    <a:pt x="5415" y="1204"/>
                    <a:pt x="8582" y="380"/>
                  </a:cubicBezTo>
                  <a:cubicBezTo>
                    <a:pt x="8582" y="254"/>
                    <a:pt x="8614" y="127"/>
                    <a:pt x="8614" y="0"/>
                  </a:cubicBezTo>
                  <a:close/>
                </a:path>
              </a:pathLst>
            </a:custGeom>
            <a:solidFill>
              <a:srgbClr val="263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43">
              <a:extLst>
                <a:ext uri="{FF2B5EF4-FFF2-40B4-BE49-F238E27FC236}">
                  <a16:creationId xmlns:a16="http://schemas.microsoft.com/office/drawing/2014/main" id="{C7A0B079-D1FB-4957-BCBD-6B5F29A7DF2A}"/>
                </a:ext>
              </a:extLst>
            </p:cNvPr>
            <p:cNvSpPr/>
            <p:nvPr/>
          </p:nvSpPr>
          <p:spPr>
            <a:xfrm>
              <a:off x="3511019" y="2811430"/>
              <a:ext cx="150637" cy="227980"/>
            </a:xfrm>
            <a:custGeom>
              <a:avLst/>
              <a:gdLst/>
              <a:ahLst/>
              <a:cxnLst/>
              <a:rect l="l" t="t" r="r" b="b"/>
              <a:pathLst>
                <a:path w="4688" h="7095" extrusionOk="0">
                  <a:moveTo>
                    <a:pt x="286" y="1"/>
                  </a:moveTo>
                  <a:lnTo>
                    <a:pt x="1" y="222"/>
                  </a:lnTo>
                  <a:cubicBezTo>
                    <a:pt x="539" y="793"/>
                    <a:pt x="1078" y="1363"/>
                    <a:pt x="1584" y="1964"/>
                  </a:cubicBezTo>
                  <a:cubicBezTo>
                    <a:pt x="2281" y="2756"/>
                    <a:pt x="2978" y="3579"/>
                    <a:pt x="3548" y="4529"/>
                  </a:cubicBezTo>
                  <a:cubicBezTo>
                    <a:pt x="3991" y="5321"/>
                    <a:pt x="4308" y="6208"/>
                    <a:pt x="4498" y="7095"/>
                  </a:cubicBezTo>
                  <a:lnTo>
                    <a:pt x="4593" y="7063"/>
                  </a:lnTo>
                  <a:cubicBezTo>
                    <a:pt x="4625" y="6841"/>
                    <a:pt x="4656" y="6588"/>
                    <a:pt x="4688" y="6335"/>
                  </a:cubicBezTo>
                  <a:cubicBezTo>
                    <a:pt x="4466" y="5638"/>
                    <a:pt x="4181" y="4973"/>
                    <a:pt x="3833" y="4371"/>
                  </a:cubicBezTo>
                  <a:cubicBezTo>
                    <a:pt x="3295" y="3389"/>
                    <a:pt x="2566" y="2534"/>
                    <a:pt x="1869" y="1743"/>
                  </a:cubicBezTo>
                  <a:cubicBezTo>
                    <a:pt x="1331" y="1141"/>
                    <a:pt x="793" y="571"/>
                    <a:pt x="286" y="1"/>
                  </a:cubicBezTo>
                  <a:close/>
                </a:path>
              </a:pathLst>
            </a:custGeom>
            <a:solidFill>
              <a:srgbClr val="263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43">
              <a:extLst>
                <a:ext uri="{FF2B5EF4-FFF2-40B4-BE49-F238E27FC236}">
                  <a16:creationId xmlns:a16="http://schemas.microsoft.com/office/drawing/2014/main" id="{0FAAA715-5633-4C87-BAE9-7667EA085064}"/>
                </a:ext>
              </a:extLst>
            </p:cNvPr>
            <p:cNvSpPr/>
            <p:nvPr/>
          </p:nvSpPr>
          <p:spPr>
            <a:xfrm>
              <a:off x="3658571" y="3014957"/>
              <a:ext cx="8194" cy="24453"/>
            </a:xfrm>
            <a:custGeom>
              <a:avLst/>
              <a:gdLst/>
              <a:ahLst/>
              <a:cxnLst/>
              <a:rect l="l" t="t" r="r" b="b"/>
              <a:pathLst>
                <a:path w="255" h="761" extrusionOk="0">
                  <a:moveTo>
                    <a:pt x="96" y="1"/>
                  </a:moveTo>
                  <a:cubicBezTo>
                    <a:pt x="64" y="254"/>
                    <a:pt x="33" y="507"/>
                    <a:pt x="1" y="761"/>
                  </a:cubicBezTo>
                  <a:lnTo>
                    <a:pt x="254" y="697"/>
                  </a:lnTo>
                  <a:cubicBezTo>
                    <a:pt x="223" y="602"/>
                    <a:pt x="191" y="507"/>
                    <a:pt x="191" y="412"/>
                  </a:cubicBezTo>
                  <a:lnTo>
                    <a:pt x="159" y="381"/>
                  </a:lnTo>
                  <a:cubicBezTo>
                    <a:pt x="159" y="381"/>
                    <a:pt x="159" y="349"/>
                    <a:pt x="159" y="349"/>
                  </a:cubicBezTo>
                  <a:cubicBezTo>
                    <a:pt x="159" y="222"/>
                    <a:pt x="128" y="127"/>
                    <a:pt x="96" y="1"/>
                  </a:cubicBezTo>
                  <a:close/>
                </a:path>
              </a:pathLst>
            </a:custGeom>
            <a:solidFill>
              <a:srgbClr val="7AC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43">
              <a:extLst>
                <a:ext uri="{FF2B5EF4-FFF2-40B4-BE49-F238E27FC236}">
                  <a16:creationId xmlns:a16="http://schemas.microsoft.com/office/drawing/2014/main" id="{E5E870DD-4D6A-46BC-9245-9075EAA18B15}"/>
                </a:ext>
              </a:extLst>
            </p:cNvPr>
            <p:cNvSpPr/>
            <p:nvPr/>
          </p:nvSpPr>
          <p:spPr>
            <a:xfrm>
              <a:off x="3663680" y="3026139"/>
              <a:ext cx="1060" cy="2089"/>
            </a:xfrm>
            <a:custGeom>
              <a:avLst/>
              <a:gdLst/>
              <a:ahLst/>
              <a:cxnLst/>
              <a:rect l="l" t="t" r="r" b="b"/>
              <a:pathLst>
                <a:path w="33" h="65" extrusionOk="0">
                  <a:moveTo>
                    <a:pt x="0" y="1"/>
                  </a:moveTo>
                  <a:cubicBezTo>
                    <a:pt x="0" y="1"/>
                    <a:pt x="0" y="33"/>
                    <a:pt x="0" y="33"/>
                  </a:cubicBezTo>
                  <a:lnTo>
                    <a:pt x="32" y="64"/>
                  </a:lnTo>
                  <a:cubicBezTo>
                    <a:pt x="32" y="33"/>
                    <a:pt x="0" y="33"/>
                    <a:pt x="0" y="1"/>
                  </a:cubicBezTo>
                  <a:close/>
                </a:path>
              </a:pathLst>
            </a:custGeom>
            <a:solidFill>
              <a:srgbClr val="7AC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43">
              <a:extLst>
                <a:ext uri="{FF2B5EF4-FFF2-40B4-BE49-F238E27FC236}">
                  <a16:creationId xmlns:a16="http://schemas.microsoft.com/office/drawing/2014/main" id="{9A689FD5-E878-44BA-BCBE-C6A9F6D76F41}"/>
                </a:ext>
              </a:extLst>
            </p:cNvPr>
            <p:cNvSpPr/>
            <p:nvPr/>
          </p:nvSpPr>
          <p:spPr>
            <a:xfrm>
              <a:off x="3198627" y="2561471"/>
              <a:ext cx="520032" cy="858516"/>
            </a:xfrm>
            <a:custGeom>
              <a:avLst/>
              <a:gdLst/>
              <a:ahLst/>
              <a:cxnLst/>
              <a:rect l="l" t="t" r="r" b="b"/>
              <a:pathLst>
                <a:path w="16184" h="26718" extrusionOk="0">
                  <a:moveTo>
                    <a:pt x="3151" y="1"/>
                  </a:moveTo>
                  <a:cubicBezTo>
                    <a:pt x="2694" y="1"/>
                    <a:pt x="2235" y="202"/>
                    <a:pt x="1806" y="718"/>
                  </a:cubicBezTo>
                  <a:cubicBezTo>
                    <a:pt x="1204" y="1509"/>
                    <a:pt x="1996" y="2681"/>
                    <a:pt x="1489" y="3441"/>
                  </a:cubicBezTo>
                  <a:cubicBezTo>
                    <a:pt x="1014" y="4106"/>
                    <a:pt x="286" y="4138"/>
                    <a:pt x="159" y="5120"/>
                  </a:cubicBezTo>
                  <a:cubicBezTo>
                    <a:pt x="1" y="6545"/>
                    <a:pt x="1584" y="7463"/>
                    <a:pt x="2217" y="8572"/>
                  </a:cubicBezTo>
                  <a:cubicBezTo>
                    <a:pt x="2756" y="9458"/>
                    <a:pt x="2027" y="9997"/>
                    <a:pt x="1806" y="10820"/>
                  </a:cubicBezTo>
                  <a:cubicBezTo>
                    <a:pt x="1647" y="11485"/>
                    <a:pt x="1901" y="12087"/>
                    <a:pt x="2312" y="12593"/>
                  </a:cubicBezTo>
                  <a:cubicBezTo>
                    <a:pt x="3041" y="13480"/>
                    <a:pt x="4403" y="14050"/>
                    <a:pt x="4371" y="15380"/>
                  </a:cubicBezTo>
                  <a:cubicBezTo>
                    <a:pt x="4339" y="16489"/>
                    <a:pt x="4308" y="17502"/>
                    <a:pt x="5416" y="18104"/>
                  </a:cubicBezTo>
                  <a:cubicBezTo>
                    <a:pt x="6176" y="18547"/>
                    <a:pt x="7474" y="18832"/>
                    <a:pt x="7569" y="19877"/>
                  </a:cubicBezTo>
                  <a:cubicBezTo>
                    <a:pt x="7601" y="20257"/>
                    <a:pt x="7411" y="20606"/>
                    <a:pt x="7411" y="20986"/>
                  </a:cubicBezTo>
                  <a:cubicBezTo>
                    <a:pt x="7411" y="21556"/>
                    <a:pt x="7886" y="22062"/>
                    <a:pt x="8393" y="22348"/>
                  </a:cubicBezTo>
                  <a:cubicBezTo>
                    <a:pt x="9533" y="23044"/>
                    <a:pt x="10546" y="23741"/>
                    <a:pt x="11465" y="24723"/>
                  </a:cubicBezTo>
                  <a:cubicBezTo>
                    <a:pt x="11875" y="25133"/>
                    <a:pt x="13322" y="25983"/>
                    <a:pt x="12957" y="26709"/>
                  </a:cubicBezTo>
                  <a:lnTo>
                    <a:pt x="12957" y="26709"/>
                  </a:lnTo>
                  <a:cubicBezTo>
                    <a:pt x="13653" y="25351"/>
                    <a:pt x="14379" y="24023"/>
                    <a:pt x="14948" y="22633"/>
                  </a:cubicBezTo>
                  <a:cubicBezTo>
                    <a:pt x="15455" y="21461"/>
                    <a:pt x="16183" y="19782"/>
                    <a:pt x="15233" y="18642"/>
                  </a:cubicBezTo>
                  <a:cubicBezTo>
                    <a:pt x="14948" y="18294"/>
                    <a:pt x="14505" y="18072"/>
                    <a:pt x="14315" y="17661"/>
                  </a:cubicBezTo>
                  <a:cubicBezTo>
                    <a:pt x="13967" y="16900"/>
                    <a:pt x="14600" y="16045"/>
                    <a:pt x="14758" y="15317"/>
                  </a:cubicBezTo>
                  <a:cubicBezTo>
                    <a:pt x="14980" y="14177"/>
                    <a:pt x="14442" y="13005"/>
                    <a:pt x="13492" y="12372"/>
                  </a:cubicBezTo>
                  <a:cubicBezTo>
                    <a:pt x="13048" y="12087"/>
                    <a:pt x="12573" y="11738"/>
                    <a:pt x="12415" y="11232"/>
                  </a:cubicBezTo>
                  <a:cubicBezTo>
                    <a:pt x="12225" y="10662"/>
                    <a:pt x="12478" y="10060"/>
                    <a:pt x="12542" y="9522"/>
                  </a:cubicBezTo>
                  <a:cubicBezTo>
                    <a:pt x="12605" y="8983"/>
                    <a:pt x="12605" y="8445"/>
                    <a:pt x="12573" y="7938"/>
                  </a:cubicBezTo>
                  <a:cubicBezTo>
                    <a:pt x="12542" y="7558"/>
                    <a:pt x="12478" y="7210"/>
                    <a:pt x="12320" y="6861"/>
                  </a:cubicBezTo>
                  <a:cubicBezTo>
                    <a:pt x="12035" y="6228"/>
                    <a:pt x="11370" y="5975"/>
                    <a:pt x="10831" y="5595"/>
                  </a:cubicBezTo>
                  <a:cubicBezTo>
                    <a:pt x="9565" y="4676"/>
                    <a:pt x="9850" y="3251"/>
                    <a:pt x="9153" y="2016"/>
                  </a:cubicBezTo>
                  <a:cubicBezTo>
                    <a:pt x="8802" y="1402"/>
                    <a:pt x="8383" y="1235"/>
                    <a:pt x="7929" y="1235"/>
                  </a:cubicBezTo>
                  <a:cubicBezTo>
                    <a:pt x="7563" y="1235"/>
                    <a:pt x="7173" y="1344"/>
                    <a:pt x="6778" y="1414"/>
                  </a:cubicBezTo>
                  <a:cubicBezTo>
                    <a:pt x="6594" y="1447"/>
                    <a:pt x="6406" y="1472"/>
                    <a:pt x="6220" y="1472"/>
                  </a:cubicBezTo>
                  <a:cubicBezTo>
                    <a:pt x="5861" y="1472"/>
                    <a:pt x="5507" y="1379"/>
                    <a:pt x="5194" y="1066"/>
                  </a:cubicBezTo>
                  <a:cubicBezTo>
                    <a:pt x="4593" y="504"/>
                    <a:pt x="3873" y="1"/>
                    <a:pt x="3151" y="1"/>
                  </a:cubicBezTo>
                  <a:close/>
                  <a:moveTo>
                    <a:pt x="12957" y="26709"/>
                  </a:moveTo>
                  <a:lnTo>
                    <a:pt x="12957" y="26709"/>
                  </a:lnTo>
                  <a:cubicBezTo>
                    <a:pt x="12956" y="26712"/>
                    <a:pt x="12955" y="26715"/>
                    <a:pt x="12953" y="26718"/>
                  </a:cubicBezTo>
                  <a:cubicBezTo>
                    <a:pt x="12955" y="26715"/>
                    <a:pt x="12956" y="26712"/>
                    <a:pt x="12957" y="26709"/>
                  </a:cubicBezTo>
                  <a:close/>
                </a:path>
              </a:pathLst>
            </a:custGeom>
            <a:solidFill>
              <a:srgbClr val="263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43">
              <a:extLst>
                <a:ext uri="{FF2B5EF4-FFF2-40B4-BE49-F238E27FC236}">
                  <a16:creationId xmlns:a16="http://schemas.microsoft.com/office/drawing/2014/main" id="{87DA0C9F-130F-4239-B40B-AAD428321A0A}"/>
                </a:ext>
              </a:extLst>
            </p:cNvPr>
            <p:cNvSpPr/>
            <p:nvPr/>
          </p:nvSpPr>
          <p:spPr>
            <a:xfrm>
              <a:off x="3247468" y="2536697"/>
              <a:ext cx="385719" cy="926027"/>
            </a:xfrm>
            <a:custGeom>
              <a:avLst/>
              <a:gdLst/>
              <a:ahLst/>
              <a:cxnLst/>
              <a:rect l="l" t="t" r="r" b="b"/>
              <a:pathLst>
                <a:path w="12004" h="28819" extrusionOk="0">
                  <a:moveTo>
                    <a:pt x="286" y="0"/>
                  </a:moveTo>
                  <a:lnTo>
                    <a:pt x="1" y="222"/>
                  </a:lnTo>
                  <a:cubicBezTo>
                    <a:pt x="856" y="1299"/>
                    <a:pt x="1711" y="2502"/>
                    <a:pt x="2503" y="3769"/>
                  </a:cubicBezTo>
                  <a:cubicBezTo>
                    <a:pt x="4561" y="7031"/>
                    <a:pt x="6398" y="10768"/>
                    <a:pt x="8298" y="15550"/>
                  </a:cubicBezTo>
                  <a:cubicBezTo>
                    <a:pt x="10071" y="20142"/>
                    <a:pt x="11212" y="24607"/>
                    <a:pt x="11655" y="28819"/>
                  </a:cubicBezTo>
                  <a:lnTo>
                    <a:pt x="12003" y="28787"/>
                  </a:lnTo>
                  <a:cubicBezTo>
                    <a:pt x="11560" y="24544"/>
                    <a:pt x="10420" y="20047"/>
                    <a:pt x="8615" y="15423"/>
                  </a:cubicBezTo>
                  <a:cubicBezTo>
                    <a:pt x="6715" y="10641"/>
                    <a:pt x="4878" y="6872"/>
                    <a:pt x="2788" y="3579"/>
                  </a:cubicBezTo>
                  <a:cubicBezTo>
                    <a:pt x="1996" y="2280"/>
                    <a:pt x="1141" y="1109"/>
                    <a:pt x="286" y="0"/>
                  </a:cubicBezTo>
                  <a:close/>
                </a:path>
              </a:pathLst>
            </a:custGeom>
            <a:solidFill>
              <a:srgbClr val="23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1;p43">
              <a:extLst>
                <a:ext uri="{FF2B5EF4-FFF2-40B4-BE49-F238E27FC236}">
                  <a16:creationId xmlns:a16="http://schemas.microsoft.com/office/drawing/2014/main" id="{F5071C95-260D-4E22-A9FA-31FCB15472CD}"/>
                </a:ext>
              </a:extLst>
            </p:cNvPr>
            <p:cNvSpPr/>
            <p:nvPr/>
          </p:nvSpPr>
          <p:spPr>
            <a:xfrm>
              <a:off x="3259678" y="2939478"/>
              <a:ext cx="245267" cy="55172"/>
            </a:xfrm>
            <a:custGeom>
              <a:avLst/>
              <a:gdLst/>
              <a:ahLst/>
              <a:cxnLst/>
              <a:rect l="l" t="t" r="r" b="b"/>
              <a:pathLst>
                <a:path w="7633" h="1717" extrusionOk="0">
                  <a:moveTo>
                    <a:pt x="460" y="0"/>
                  </a:moveTo>
                  <a:cubicBezTo>
                    <a:pt x="307" y="0"/>
                    <a:pt x="154" y="2"/>
                    <a:pt x="1" y="6"/>
                  </a:cubicBezTo>
                  <a:lnTo>
                    <a:pt x="1" y="354"/>
                  </a:lnTo>
                  <a:cubicBezTo>
                    <a:pt x="150" y="351"/>
                    <a:pt x="300" y="349"/>
                    <a:pt x="450" y="349"/>
                  </a:cubicBezTo>
                  <a:cubicBezTo>
                    <a:pt x="2840" y="349"/>
                    <a:pt x="5269" y="822"/>
                    <a:pt x="7475" y="1716"/>
                  </a:cubicBezTo>
                  <a:lnTo>
                    <a:pt x="7633" y="1400"/>
                  </a:lnTo>
                  <a:cubicBezTo>
                    <a:pt x="5368" y="476"/>
                    <a:pt x="2907" y="0"/>
                    <a:pt x="460" y="0"/>
                  </a:cubicBezTo>
                  <a:close/>
                </a:path>
              </a:pathLst>
            </a:custGeom>
            <a:solidFill>
              <a:srgbClr val="23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2;p43">
              <a:extLst>
                <a:ext uri="{FF2B5EF4-FFF2-40B4-BE49-F238E27FC236}">
                  <a16:creationId xmlns:a16="http://schemas.microsoft.com/office/drawing/2014/main" id="{F67396C7-A8CE-4F09-8CEF-D9BE8442E98F}"/>
                </a:ext>
              </a:extLst>
            </p:cNvPr>
            <p:cNvSpPr/>
            <p:nvPr/>
          </p:nvSpPr>
          <p:spPr>
            <a:xfrm>
              <a:off x="3319734" y="3095353"/>
              <a:ext cx="248320" cy="80428"/>
            </a:xfrm>
            <a:custGeom>
              <a:avLst/>
              <a:gdLst/>
              <a:ahLst/>
              <a:cxnLst/>
              <a:rect l="l" t="t" r="r" b="b"/>
              <a:pathLst>
                <a:path w="7728" h="2503" extrusionOk="0">
                  <a:moveTo>
                    <a:pt x="32" y="0"/>
                  </a:moveTo>
                  <a:lnTo>
                    <a:pt x="0" y="349"/>
                  </a:lnTo>
                  <a:cubicBezTo>
                    <a:pt x="2660" y="444"/>
                    <a:pt x="5257" y="1172"/>
                    <a:pt x="7537" y="2502"/>
                  </a:cubicBezTo>
                  <a:lnTo>
                    <a:pt x="7727" y="2186"/>
                  </a:lnTo>
                  <a:cubicBezTo>
                    <a:pt x="5384" y="855"/>
                    <a:pt x="2724" y="95"/>
                    <a:pt x="32" y="0"/>
                  </a:cubicBezTo>
                  <a:close/>
                </a:path>
              </a:pathLst>
            </a:custGeom>
            <a:solidFill>
              <a:srgbClr val="23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3;p43">
              <a:extLst>
                <a:ext uri="{FF2B5EF4-FFF2-40B4-BE49-F238E27FC236}">
                  <a16:creationId xmlns:a16="http://schemas.microsoft.com/office/drawing/2014/main" id="{AA598B69-E908-46D8-B1A7-F1DE9989CA15}"/>
                </a:ext>
              </a:extLst>
            </p:cNvPr>
            <p:cNvSpPr/>
            <p:nvPr/>
          </p:nvSpPr>
          <p:spPr>
            <a:xfrm>
              <a:off x="3419441" y="2602826"/>
              <a:ext cx="33611" cy="235114"/>
            </a:xfrm>
            <a:custGeom>
              <a:avLst/>
              <a:gdLst/>
              <a:ahLst/>
              <a:cxnLst/>
              <a:rect l="l" t="t" r="r" b="b"/>
              <a:pathLst>
                <a:path w="1046" h="7317" extrusionOk="0">
                  <a:moveTo>
                    <a:pt x="729" y="1"/>
                  </a:moveTo>
                  <a:cubicBezTo>
                    <a:pt x="127" y="2408"/>
                    <a:pt x="1" y="4846"/>
                    <a:pt x="286" y="7316"/>
                  </a:cubicBezTo>
                  <a:lnTo>
                    <a:pt x="634" y="7253"/>
                  </a:lnTo>
                  <a:cubicBezTo>
                    <a:pt x="349" y="4846"/>
                    <a:pt x="476" y="2439"/>
                    <a:pt x="1046" y="96"/>
                  </a:cubicBezTo>
                  <a:lnTo>
                    <a:pt x="729" y="1"/>
                  </a:lnTo>
                  <a:close/>
                </a:path>
              </a:pathLst>
            </a:custGeom>
            <a:solidFill>
              <a:srgbClr val="23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4;p43">
              <a:extLst>
                <a:ext uri="{FF2B5EF4-FFF2-40B4-BE49-F238E27FC236}">
                  <a16:creationId xmlns:a16="http://schemas.microsoft.com/office/drawing/2014/main" id="{F34E72DA-F6F2-4DB2-802C-956E35D29DC0}"/>
                </a:ext>
              </a:extLst>
            </p:cNvPr>
            <p:cNvSpPr/>
            <p:nvPr/>
          </p:nvSpPr>
          <p:spPr>
            <a:xfrm>
              <a:off x="3494760" y="2771746"/>
              <a:ext cx="110954" cy="212717"/>
            </a:xfrm>
            <a:custGeom>
              <a:avLst/>
              <a:gdLst/>
              <a:ahLst/>
              <a:cxnLst/>
              <a:rect l="l" t="t" r="r" b="b"/>
              <a:pathLst>
                <a:path w="3453" h="6620" extrusionOk="0">
                  <a:moveTo>
                    <a:pt x="3199" y="1"/>
                  </a:moveTo>
                  <a:cubicBezTo>
                    <a:pt x="1710" y="1933"/>
                    <a:pt x="602" y="4181"/>
                    <a:pt x="0" y="6525"/>
                  </a:cubicBezTo>
                  <a:lnTo>
                    <a:pt x="349" y="6620"/>
                  </a:lnTo>
                  <a:cubicBezTo>
                    <a:pt x="919" y="4308"/>
                    <a:pt x="1995" y="2091"/>
                    <a:pt x="3452" y="222"/>
                  </a:cubicBezTo>
                  <a:lnTo>
                    <a:pt x="3199" y="1"/>
                  </a:lnTo>
                  <a:close/>
                </a:path>
              </a:pathLst>
            </a:custGeom>
            <a:solidFill>
              <a:srgbClr val="23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5;p43">
              <a:extLst>
                <a:ext uri="{FF2B5EF4-FFF2-40B4-BE49-F238E27FC236}">
                  <a16:creationId xmlns:a16="http://schemas.microsoft.com/office/drawing/2014/main" id="{F40FB63A-FB7E-4331-B9AC-1E8CC46355F2}"/>
                </a:ext>
              </a:extLst>
            </p:cNvPr>
            <p:cNvSpPr/>
            <p:nvPr/>
          </p:nvSpPr>
          <p:spPr>
            <a:xfrm>
              <a:off x="3564969" y="2989508"/>
              <a:ext cx="84476" cy="186272"/>
            </a:xfrm>
            <a:custGeom>
              <a:avLst/>
              <a:gdLst/>
              <a:ahLst/>
              <a:cxnLst/>
              <a:rect l="l" t="t" r="r" b="b"/>
              <a:pathLst>
                <a:path w="2629" h="5797" extrusionOk="0">
                  <a:moveTo>
                    <a:pt x="2344" y="1"/>
                  </a:moveTo>
                  <a:cubicBezTo>
                    <a:pt x="2027" y="508"/>
                    <a:pt x="1742" y="1014"/>
                    <a:pt x="1426" y="1489"/>
                  </a:cubicBezTo>
                  <a:cubicBezTo>
                    <a:pt x="1046" y="2154"/>
                    <a:pt x="634" y="2883"/>
                    <a:pt x="349" y="3674"/>
                  </a:cubicBezTo>
                  <a:cubicBezTo>
                    <a:pt x="127" y="4371"/>
                    <a:pt x="0" y="5068"/>
                    <a:pt x="0" y="5765"/>
                  </a:cubicBezTo>
                  <a:lnTo>
                    <a:pt x="349" y="5796"/>
                  </a:lnTo>
                  <a:cubicBezTo>
                    <a:pt x="349" y="5100"/>
                    <a:pt x="475" y="4435"/>
                    <a:pt x="697" y="3801"/>
                  </a:cubicBezTo>
                  <a:cubicBezTo>
                    <a:pt x="951" y="3041"/>
                    <a:pt x="1362" y="2313"/>
                    <a:pt x="1742" y="1679"/>
                  </a:cubicBezTo>
                  <a:cubicBezTo>
                    <a:pt x="2027" y="1173"/>
                    <a:pt x="2344" y="666"/>
                    <a:pt x="2629" y="191"/>
                  </a:cubicBezTo>
                  <a:lnTo>
                    <a:pt x="2344" y="1"/>
                  </a:lnTo>
                  <a:close/>
                </a:path>
              </a:pathLst>
            </a:custGeom>
            <a:solidFill>
              <a:srgbClr val="23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6;p43">
              <a:extLst>
                <a:ext uri="{FF2B5EF4-FFF2-40B4-BE49-F238E27FC236}">
                  <a16:creationId xmlns:a16="http://schemas.microsoft.com/office/drawing/2014/main" id="{AF153557-0590-40E6-BBCD-11C5FCE31C35}"/>
                </a:ext>
              </a:extLst>
            </p:cNvPr>
            <p:cNvSpPr/>
            <p:nvPr/>
          </p:nvSpPr>
          <p:spPr>
            <a:xfrm>
              <a:off x="3434704" y="3411826"/>
              <a:ext cx="367403" cy="367371"/>
            </a:xfrm>
            <a:custGeom>
              <a:avLst/>
              <a:gdLst/>
              <a:ahLst/>
              <a:cxnLst/>
              <a:rect l="l" t="t" r="r" b="b"/>
              <a:pathLst>
                <a:path w="11434" h="11433" extrusionOk="0">
                  <a:moveTo>
                    <a:pt x="1" y="0"/>
                  </a:moveTo>
                  <a:lnTo>
                    <a:pt x="1996" y="11433"/>
                  </a:lnTo>
                  <a:lnTo>
                    <a:pt x="9438" y="11433"/>
                  </a:lnTo>
                  <a:lnTo>
                    <a:pt x="11433" y="0"/>
                  </a:ln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7;p43">
              <a:extLst>
                <a:ext uri="{FF2B5EF4-FFF2-40B4-BE49-F238E27FC236}">
                  <a16:creationId xmlns:a16="http://schemas.microsoft.com/office/drawing/2014/main" id="{328B3443-F984-4B8D-AB6A-74923809BB09}"/>
                </a:ext>
              </a:extLst>
            </p:cNvPr>
            <p:cNvSpPr/>
            <p:nvPr/>
          </p:nvSpPr>
          <p:spPr>
            <a:xfrm>
              <a:off x="3388915" y="3308038"/>
              <a:ext cx="457952" cy="103820"/>
            </a:xfrm>
            <a:custGeom>
              <a:avLst/>
              <a:gdLst/>
              <a:ahLst/>
              <a:cxnLst/>
              <a:rect l="l" t="t" r="r" b="b"/>
              <a:pathLst>
                <a:path w="14252" h="3231" extrusionOk="0">
                  <a:moveTo>
                    <a:pt x="1" y="0"/>
                  </a:moveTo>
                  <a:lnTo>
                    <a:pt x="1" y="3230"/>
                  </a:lnTo>
                  <a:lnTo>
                    <a:pt x="14252" y="3230"/>
                  </a:lnTo>
                  <a:lnTo>
                    <a:pt x="14252" y="0"/>
                  </a:ln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8;p43">
              <a:extLst>
                <a:ext uri="{FF2B5EF4-FFF2-40B4-BE49-F238E27FC236}">
                  <a16:creationId xmlns:a16="http://schemas.microsoft.com/office/drawing/2014/main" id="{EDDBB946-0104-43E7-9D54-44ECE34FE939}"/>
                </a:ext>
              </a:extLst>
            </p:cNvPr>
            <p:cNvSpPr/>
            <p:nvPr/>
          </p:nvSpPr>
          <p:spPr>
            <a:xfrm>
              <a:off x="3434704" y="3411826"/>
              <a:ext cx="367403" cy="48874"/>
            </a:xfrm>
            <a:custGeom>
              <a:avLst/>
              <a:gdLst/>
              <a:ahLst/>
              <a:cxnLst/>
              <a:rect l="l" t="t" r="r" b="b"/>
              <a:pathLst>
                <a:path w="11434" h="1521" extrusionOk="0">
                  <a:moveTo>
                    <a:pt x="1" y="0"/>
                  </a:moveTo>
                  <a:lnTo>
                    <a:pt x="254" y="1521"/>
                  </a:lnTo>
                  <a:lnTo>
                    <a:pt x="11180" y="1521"/>
                  </a:lnTo>
                  <a:lnTo>
                    <a:pt x="11433" y="0"/>
                  </a:lnTo>
                  <a:close/>
                </a:path>
              </a:pathLst>
            </a:custGeom>
            <a:solidFill>
              <a:srgbClr val="DD91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9;p43">
              <a:extLst>
                <a:ext uri="{FF2B5EF4-FFF2-40B4-BE49-F238E27FC236}">
                  <a16:creationId xmlns:a16="http://schemas.microsoft.com/office/drawing/2014/main" id="{88A5DBD4-A72A-4B65-8928-7AC23275E659}"/>
                </a:ext>
              </a:extLst>
            </p:cNvPr>
            <p:cNvSpPr/>
            <p:nvPr/>
          </p:nvSpPr>
          <p:spPr>
            <a:xfrm>
              <a:off x="3373652" y="3797480"/>
              <a:ext cx="2375138" cy="176086"/>
            </a:xfrm>
            <a:custGeom>
              <a:avLst/>
              <a:gdLst/>
              <a:ahLst/>
              <a:cxnLst/>
              <a:rect l="l" t="t" r="r" b="b"/>
              <a:pathLst>
                <a:path w="73917" h="5480" extrusionOk="0">
                  <a:moveTo>
                    <a:pt x="36958" y="1"/>
                  </a:moveTo>
                  <a:cubicBezTo>
                    <a:pt x="16532" y="1"/>
                    <a:pt x="1" y="1236"/>
                    <a:pt x="1" y="2756"/>
                  </a:cubicBezTo>
                  <a:cubicBezTo>
                    <a:pt x="1" y="4245"/>
                    <a:pt x="16532" y="5480"/>
                    <a:pt x="36958" y="5480"/>
                  </a:cubicBezTo>
                  <a:cubicBezTo>
                    <a:pt x="57353" y="5480"/>
                    <a:pt x="73916" y="4245"/>
                    <a:pt x="73916" y="2756"/>
                  </a:cubicBezTo>
                  <a:cubicBezTo>
                    <a:pt x="73916" y="1236"/>
                    <a:pt x="57353" y="1"/>
                    <a:pt x="36958" y="1"/>
                  </a:cubicBezTo>
                  <a:close/>
                </a:path>
              </a:pathLst>
            </a:custGeom>
            <a:solidFill>
              <a:srgbClr val="A3A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90;p43">
              <a:extLst>
                <a:ext uri="{FF2B5EF4-FFF2-40B4-BE49-F238E27FC236}">
                  <a16:creationId xmlns:a16="http://schemas.microsoft.com/office/drawing/2014/main" id="{EA4829A8-EE23-45EA-8B74-6EDE8C359610}"/>
                </a:ext>
              </a:extLst>
            </p:cNvPr>
            <p:cNvSpPr/>
            <p:nvPr/>
          </p:nvSpPr>
          <p:spPr>
            <a:xfrm>
              <a:off x="4179600" y="1779334"/>
              <a:ext cx="960665" cy="1027533"/>
            </a:xfrm>
            <a:custGeom>
              <a:avLst/>
              <a:gdLst/>
              <a:ahLst/>
              <a:cxnLst/>
              <a:rect l="l" t="t" r="r" b="b"/>
              <a:pathLst>
                <a:path w="29897" h="31978" extrusionOk="0">
                  <a:moveTo>
                    <a:pt x="13297" y="0"/>
                  </a:moveTo>
                  <a:cubicBezTo>
                    <a:pt x="12541" y="0"/>
                    <a:pt x="11808" y="149"/>
                    <a:pt x="11116" y="547"/>
                  </a:cubicBezTo>
                  <a:cubicBezTo>
                    <a:pt x="10515" y="895"/>
                    <a:pt x="9976" y="1307"/>
                    <a:pt x="9375" y="1687"/>
                  </a:cubicBezTo>
                  <a:cubicBezTo>
                    <a:pt x="8076" y="2447"/>
                    <a:pt x="6651" y="2827"/>
                    <a:pt x="5416" y="3777"/>
                  </a:cubicBezTo>
                  <a:cubicBezTo>
                    <a:pt x="3389" y="5392"/>
                    <a:pt x="1267" y="8432"/>
                    <a:pt x="2502" y="11124"/>
                  </a:cubicBezTo>
                  <a:cubicBezTo>
                    <a:pt x="2882" y="11948"/>
                    <a:pt x="3611" y="12739"/>
                    <a:pt x="3452" y="13626"/>
                  </a:cubicBezTo>
                  <a:cubicBezTo>
                    <a:pt x="3421" y="13975"/>
                    <a:pt x="3231" y="14291"/>
                    <a:pt x="3041" y="14608"/>
                  </a:cubicBezTo>
                  <a:cubicBezTo>
                    <a:pt x="2217" y="15906"/>
                    <a:pt x="1046" y="17078"/>
                    <a:pt x="982" y="18662"/>
                  </a:cubicBezTo>
                  <a:cubicBezTo>
                    <a:pt x="951" y="18947"/>
                    <a:pt x="982" y="19263"/>
                    <a:pt x="1077" y="19517"/>
                  </a:cubicBezTo>
                  <a:cubicBezTo>
                    <a:pt x="1172" y="19833"/>
                    <a:pt x="1362" y="20055"/>
                    <a:pt x="1521" y="20340"/>
                  </a:cubicBezTo>
                  <a:cubicBezTo>
                    <a:pt x="2217" y="21543"/>
                    <a:pt x="1647" y="22367"/>
                    <a:pt x="1014" y="23475"/>
                  </a:cubicBezTo>
                  <a:cubicBezTo>
                    <a:pt x="159" y="24964"/>
                    <a:pt x="1" y="26895"/>
                    <a:pt x="761" y="28447"/>
                  </a:cubicBezTo>
                  <a:cubicBezTo>
                    <a:pt x="1452" y="29859"/>
                    <a:pt x="2983" y="30852"/>
                    <a:pt x="4542" y="30852"/>
                  </a:cubicBezTo>
                  <a:cubicBezTo>
                    <a:pt x="4696" y="30852"/>
                    <a:pt x="4850" y="30842"/>
                    <a:pt x="5004" y="30822"/>
                  </a:cubicBezTo>
                  <a:cubicBezTo>
                    <a:pt x="6303" y="30632"/>
                    <a:pt x="7253" y="29651"/>
                    <a:pt x="8456" y="29366"/>
                  </a:cubicBezTo>
                  <a:cubicBezTo>
                    <a:pt x="9783" y="29026"/>
                    <a:pt x="11110" y="28446"/>
                    <a:pt x="12525" y="28446"/>
                  </a:cubicBezTo>
                  <a:cubicBezTo>
                    <a:pt x="12562" y="28446"/>
                    <a:pt x="12599" y="28446"/>
                    <a:pt x="12637" y="28447"/>
                  </a:cubicBezTo>
                  <a:cubicBezTo>
                    <a:pt x="14948" y="28511"/>
                    <a:pt x="16627" y="29461"/>
                    <a:pt x="18464" y="30791"/>
                  </a:cubicBezTo>
                  <a:cubicBezTo>
                    <a:pt x="19573" y="31569"/>
                    <a:pt x="20994" y="31977"/>
                    <a:pt x="22402" y="31977"/>
                  </a:cubicBezTo>
                  <a:cubicBezTo>
                    <a:pt x="23285" y="31977"/>
                    <a:pt x="24163" y="31817"/>
                    <a:pt x="24956" y="31487"/>
                  </a:cubicBezTo>
                  <a:cubicBezTo>
                    <a:pt x="24956" y="31487"/>
                    <a:pt x="24956" y="31487"/>
                    <a:pt x="24956" y="31456"/>
                  </a:cubicBezTo>
                  <a:cubicBezTo>
                    <a:pt x="25969" y="31044"/>
                    <a:pt x="26856" y="30442"/>
                    <a:pt x="27743" y="29809"/>
                  </a:cubicBezTo>
                  <a:cubicBezTo>
                    <a:pt x="28313" y="29397"/>
                    <a:pt x="28914" y="28954"/>
                    <a:pt x="29263" y="28321"/>
                  </a:cubicBezTo>
                  <a:cubicBezTo>
                    <a:pt x="29548" y="27877"/>
                    <a:pt x="29643" y="27339"/>
                    <a:pt x="29706" y="26832"/>
                  </a:cubicBezTo>
                  <a:cubicBezTo>
                    <a:pt x="29896" y="24679"/>
                    <a:pt x="29136" y="22462"/>
                    <a:pt x="27648" y="20910"/>
                  </a:cubicBezTo>
                  <a:cubicBezTo>
                    <a:pt x="27363" y="20625"/>
                    <a:pt x="27046" y="20340"/>
                    <a:pt x="26856" y="19992"/>
                  </a:cubicBezTo>
                  <a:cubicBezTo>
                    <a:pt x="25938" y="18440"/>
                    <a:pt x="27426" y="16191"/>
                    <a:pt x="26413" y="14671"/>
                  </a:cubicBezTo>
                  <a:cubicBezTo>
                    <a:pt x="25906" y="13943"/>
                    <a:pt x="25019" y="13658"/>
                    <a:pt x="24322" y="13151"/>
                  </a:cubicBezTo>
                  <a:cubicBezTo>
                    <a:pt x="22011" y="11504"/>
                    <a:pt x="22866" y="8781"/>
                    <a:pt x="22327" y="6437"/>
                  </a:cubicBezTo>
                  <a:cubicBezTo>
                    <a:pt x="21567" y="2954"/>
                    <a:pt x="17799" y="547"/>
                    <a:pt x="14473" y="104"/>
                  </a:cubicBezTo>
                  <a:cubicBezTo>
                    <a:pt x="14077" y="39"/>
                    <a:pt x="13684" y="0"/>
                    <a:pt x="13297" y="0"/>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1;p43">
              <a:extLst>
                <a:ext uri="{FF2B5EF4-FFF2-40B4-BE49-F238E27FC236}">
                  <a16:creationId xmlns:a16="http://schemas.microsoft.com/office/drawing/2014/main" id="{F5CAA93E-EDE4-44C2-A824-947858273BB3}"/>
                </a:ext>
              </a:extLst>
            </p:cNvPr>
            <p:cNvSpPr/>
            <p:nvPr/>
          </p:nvSpPr>
          <p:spPr>
            <a:xfrm>
              <a:off x="4181624" y="1760858"/>
              <a:ext cx="899614" cy="820632"/>
            </a:xfrm>
            <a:custGeom>
              <a:avLst/>
              <a:gdLst/>
              <a:ahLst/>
              <a:cxnLst/>
              <a:rect l="l" t="t" r="r" b="b"/>
              <a:pathLst>
                <a:path w="27997" h="25539" extrusionOk="0">
                  <a:moveTo>
                    <a:pt x="14013" y="1"/>
                  </a:moveTo>
                  <a:cubicBezTo>
                    <a:pt x="12667" y="1"/>
                    <a:pt x="11445" y="309"/>
                    <a:pt x="10452" y="900"/>
                  </a:cubicBezTo>
                  <a:cubicBezTo>
                    <a:pt x="10040" y="1154"/>
                    <a:pt x="9723" y="1502"/>
                    <a:pt x="9438" y="1819"/>
                  </a:cubicBezTo>
                  <a:cubicBezTo>
                    <a:pt x="9343" y="1914"/>
                    <a:pt x="9217" y="2040"/>
                    <a:pt x="9122" y="2167"/>
                  </a:cubicBezTo>
                  <a:cubicBezTo>
                    <a:pt x="8710" y="2579"/>
                    <a:pt x="8203" y="2895"/>
                    <a:pt x="7601" y="3275"/>
                  </a:cubicBezTo>
                  <a:cubicBezTo>
                    <a:pt x="6746" y="3814"/>
                    <a:pt x="5796" y="4289"/>
                    <a:pt x="4878" y="4732"/>
                  </a:cubicBezTo>
                  <a:cubicBezTo>
                    <a:pt x="4688" y="4827"/>
                    <a:pt x="4466" y="4922"/>
                    <a:pt x="4276" y="5049"/>
                  </a:cubicBezTo>
                  <a:cubicBezTo>
                    <a:pt x="3484" y="5429"/>
                    <a:pt x="2756" y="5809"/>
                    <a:pt x="2218" y="6411"/>
                  </a:cubicBezTo>
                  <a:cubicBezTo>
                    <a:pt x="1616" y="7139"/>
                    <a:pt x="1268" y="8152"/>
                    <a:pt x="1299" y="9229"/>
                  </a:cubicBezTo>
                  <a:cubicBezTo>
                    <a:pt x="1331" y="10116"/>
                    <a:pt x="1584" y="11066"/>
                    <a:pt x="2091" y="12079"/>
                  </a:cubicBezTo>
                  <a:cubicBezTo>
                    <a:pt x="2186" y="12238"/>
                    <a:pt x="2281" y="12396"/>
                    <a:pt x="2376" y="12554"/>
                  </a:cubicBezTo>
                  <a:cubicBezTo>
                    <a:pt x="2598" y="12998"/>
                    <a:pt x="2851" y="13441"/>
                    <a:pt x="2978" y="13884"/>
                  </a:cubicBezTo>
                  <a:cubicBezTo>
                    <a:pt x="3358" y="15120"/>
                    <a:pt x="2376" y="16133"/>
                    <a:pt x="1933" y="16513"/>
                  </a:cubicBezTo>
                  <a:cubicBezTo>
                    <a:pt x="1838" y="16608"/>
                    <a:pt x="1743" y="16703"/>
                    <a:pt x="1616" y="16798"/>
                  </a:cubicBezTo>
                  <a:cubicBezTo>
                    <a:pt x="1109" y="17210"/>
                    <a:pt x="571" y="17653"/>
                    <a:pt x="286" y="18286"/>
                  </a:cubicBezTo>
                  <a:cubicBezTo>
                    <a:pt x="1" y="18920"/>
                    <a:pt x="33" y="19712"/>
                    <a:pt x="349" y="20313"/>
                  </a:cubicBezTo>
                  <a:cubicBezTo>
                    <a:pt x="508" y="20598"/>
                    <a:pt x="698" y="20820"/>
                    <a:pt x="888" y="21042"/>
                  </a:cubicBezTo>
                  <a:cubicBezTo>
                    <a:pt x="1109" y="21295"/>
                    <a:pt x="1299" y="21548"/>
                    <a:pt x="1458" y="21802"/>
                  </a:cubicBezTo>
                  <a:cubicBezTo>
                    <a:pt x="1679" y="22308"/>
                    <a:pt x="1679" y="22910"/>
                    <a:pt x="1458" y="23417"/>
                  </a:cubicBezTo>
                  <a:cubicBezTo>
                    <a:pt x="1363" y="23607"/>
                    <a:pt x="1236" y="23797"/>
                    <a:pt x="1109" y="23987"/>
                  </a:cubicBezTo>
                  <a:cubicBezTo>
                    <a:pt x="793" y="24494"/>
                    <a:pt x="476" y="24969"/>
                    <a:pt x="666" y="25539"/>
                  </a:cubicBezTo>
                  <a:lnTo>
                    <a:pt x="919" y="25444"/>
                  </a:lnTo>
                  <a:cubicBezTo>
                    <a:pt x="793" y="25000"/>
                    <a:pt x="1078" y="24589"/>
                    <a:pt x="1363" y="24145"/>
                  </a:cubicBezTo>
                  <a:cubicBezTo>
                    <a:pt x="1489" y="23955"/>
                    <a:pt x="1616" y="23734"/>
                    <a:pt x="1711" y="23512"/>
                  </a:cubicBezTo>
                  <a:cubicBezTo>
                    <a:pt x="1996" y="22942"/>
                    <a:pt x="1996" y="22245"/>
                    <a:pt x="1711" y="21675"/>
                  </a:cubicBezTo>
                  <a:cubicBezTo>
                    <a:pt x="1553" y="21390"/>
                    <a:pt x="1331" y="21137"/>
                    <a:pt x="1141" y="20883"/>
                  </a:cubicBezTo>
                  <a:cubicBezTo>
                    <a:pt x="951" y="20662"/>
                    <a:pt x="761" y="20440"/>
                    <a:pt x="634" y="20187"/>
                  </a:cubicBezTo>
                  <a:cubicBezTo>
                    <a:pt x="318" y="19648"/>
                    <a:pt x="318" y="18952"/>
                    <a:pt x="571" y="18413"/>
                  </a:cubicBezTo>
                  <a:cubicBezTo>
                    <a:pt x="824" y="17843"/>
                    <a:pt x="1331" y="17400"/>
                    <a:pt x="1806" y="17020"/>
                  </a:cubicBezTo>
                  <a:cubicBezTo>
                    <a:pt x="1933" y="16925"/>
                    <a:pt x="2028" y="16830"/>
                    <a:pt x="2154" y="16735"/>
                  </a:cubicBezTo>
                  <a:cubicBezTo>
                    <a:pt x="3168" y="15848"/>
                    <a:pt x="3580" y="14771"/>
                    <a:pt x="3263" y="13821"/>
                  </a:cubicBezTo>
                  <a:cubicBezTo>
                    <a:pt x="3136" y="13314"/>
                    <a:pt x="2883" y="12871"/>
                    <a:pt x="2629" y="12428"/>
                  </a:cubicBezTo>
                  <a:cubicBezTo>
                    <a:pt x="2534" y="12269"/>
                    <a:pt x="2439" y="12111"/>
                    <a:pt x="2376" y="11953"/>
                  </a:cubicBezTo>
                  <a:cubicBezTo>
                    <a:pt x="1869" y="10971"/>
                    <a:pt x="1616" y="10084"/>
                    <a:pt x="1584" y="9229"/>
                  </a:cubicBezTo>
                  <a:cubicBezTo>
                    <a:pt x="1553" y="8216"/>
                    <a:pt x="1869" y="7266"/>
                    <a:pt x="2439" y="6601"/>
                  </a:cubicBezTo>
                  <a:cubicBezTo>
                    <a:pt x="2946" y="6031"/>
                    <a:pt x="3643" y="5651"/>
                    <a:pt x="4403" y="5271"/>
                  </a:cubicBezTo>
                  <a:cubicBezTo>
                    <a:pt x="4593" y="5176"/>
                    <a:pt x="4815" y="5081"/>
                    <a:pt x="5005" y="4986"/>
                  </a:cubicBezTo>
                  <a:cubicBezTo>
                    <a:pt x="5923" y="4542"/>
                    <a:pt x="6873" y="4067"/>
                    <a:pt x="7760" y="3529"/>
                  </a:cubicBezTo>
                  <a:cubicBezTo>
                    <a:pt x="8362" y="3149"/>
                    <a:pt x="8900" y="2800"/>
                    <a:pt x="9312" y="2357"/>
                  </a:cubicBezTo>
                  <a:cubicBezTo>
                    <a:pt x="9438" y="2230"/>
                    <a:pt x="9533" y="2135"/>
                    <a:pt x="9660" y="2009"/>
                  </a:cubicBezTo>
                  <a:cubicBezTo>
                    <a:pt x="9945" y="1692"/>
                    <a:pt x="10230" y="1375"/>
                    <a:pt x="10610" y="1154"/>
                  </a:cubicBezTo>
                  <a:cubicBezTo>
                    <a:pt x="11589" y="557"/>
                    <a:pt x="12768" y="297"/>
                    <a:pt x="13979" y="297"/>
                  </a:cubicBezTo>
                  <a:cubicBezTo>
                    <a:pt x="16176" y="297"/>
                    <a:pt x="18480" y="1155"/>
                    <a:pt x="19889" y="2420"/>
                  </a:cubicBezTo>
                  <a:cubicBezTo>
                    <a:pt x="20016" y="2515"/>
                    <a:pt x="20142" y="2642"/>
                    <a:pt x="20269" y="2800"/>
                  </a:cubicBezTo>
                  <a:cubicBezTo>
                    <a:pt x="21283" y="3845"/>
                    <a:pt x="21916" y="5081"/>
                    <a:pt x="22043" y="6221"/>
                  </a:cubicBezTo>
                  <a:cubicBezTo>
                    <a:pt x="22169" y="7392"/>
                    <a:pt x="22169" y="8564"/>
                    <a:pt x="22169" y="9578"/>
                  </a:cubicBezTo>
                  <a:cubicBezTo>
                    <a:pt x="22169" y="9768"/>
                    <a:pt x="22169" y="9989"/>
                    <a:pt x="22169" y="10179"/>
                  </a:cubicBezTo>
                  <a:cubicBezTo>
                    <a:pt x="22138" y="10813"/>
                    <a:pt x="22138" y="11383"/>
                    <a:pt x="22391" y="12048"/>
                  </a:cubicBezTo>
                  <a:cubicBezTo>
                    <a:pt x="22613" y="12713"/>
                    <a:pt x="23024" y="13631"/>
                    <a:pt x="23943" y="14075"/>
                  </a:cubicBezTo>
                  <a:cubicBezTo>
                    <a:pt x="24228" y="14201"/>
                    <a:pt x="24576" y="14265"/>
                    <a:pt x="24893" y="14360"/>
                  </a:cubicBezTo>
                  <a:cubicBezTo>
                    <a:pt x="25114" y="14391"/>
                    <a:pt x="25368" y="14455"/>
                    <a:pt x="25590" y="14518"/>
                  </a:cubicBezTo>
                  <a:cubicBezTo>
                    <a:pt x="26571" y="14866"/>
                    <a:pt x="27300" y="15880"/>
                    <a:pt x="27363" y="16925"/>
                  </a:cubicBezTo>
                  <a:cubicBezTo>
                    <a:pt x="27363" y="17526"/>
                    <a:pt x="27205" y="18065"/>
                    <a:pt x="27015" y="18666"/>
                  </a:cubicBezTo>
                  <a:cubicBezTo>
                    <a:pt x="26951" y="18952"/>
                    <a:pt x="26856" y="19205"/>
                    <a:pt x="26793" y="19490"/>
                  </a:cubicBezTo>
                  <a:cubicBezTo>
                    <a:pt x="26540" y="20725"/>
                    <a:pt x="26635" y="22372"/>
                    <a:pt x="27806" y="23385"/>
                  </a:cubicBezTo>
                  <a:lnTo>
                    <a:pt x="27996" y="23163"/>
                  </a:lnTo>
                  <a:cubicBezTo>
                    <a:pt x="26920" y="22245"/>
                    <a:pt x="26825" y="20693"/>
                    <a:pt x="27078" y="19553"/>
                  </a:cubicBezTo>
                  <a:cubicBezTo>
                    <a:pt x="27141" y="19268"/>
                    <a:pt x="27205" y="19015"/>
                    <a:pt x="27300" y="18762"/>
                  </a:cubicBezTo>
                  <a:cubicBezTo>
                    <a:pt x="27490" y="18160"/>
                    <a:pt x="27648" y="17558"/>
                    <a:pt x="27616" y="16925"/>
                  </a:cubicBezTo>
                  <a:cubicBezTo>
                    <a:pt x="27585" y="15753"/>
                    <a:pt x="26793" y="14645"/>
                    <a:pt x="25685" y="14265"/>
                  </a:cubicBezTo>
                  <a:cubicBezTo>
                    <a:pt x="25431" y="14170"/>
                    <a:pt x="25178" y="14138"/>
                    <a:pt x="24956" y="14075"/>
                  </a:cubicBezTo>
                  <a:cubicBezTo>
                    <a:pt x="24639" y="14011"/>
                    <a:pt x="24323" y="13948"/>
                    <a:pt x="24038" y="13821"/>
                  </a:cubicBezTo>
                  <a:cubicBezTo>
                    <a:pt x="23436" y="13504"/>
                    <a:pt x="22993" y="12934"/>
                    <a:pt x="22644" y="11953"/>
                  </a:cubicBezTo>
                  <a:cubicBezTo>
                    <a:pt x="22423" y="11351"/>
                    <a:pt x="22423" y="10813"/>
                    <a:pt x="22454" y="10179"/>
                  </a:cubicBezTo>
                  <a:cubicBezTo>
                    <a:pt x="22454" y="9989"/>
                    <a:pt x="22454" y="9768"/>
                    <a:pt x="22454" y="9578"/>
                  </a:cubicBezTo>
                  <a:cubicBezTo>
                    <a:pt x="22454" y="8564"/>
                    <a:pt x="22423" y="7392"/>
                    <a:pt x="22296" y="6189"/>
                  </a:cubicBezTo>
                  <a:cubicBezTo>
                    <a:pt x="22201" y="4986"/>
                    <a:pt x="21504" y="3687"/>
                    <a:pt x="20491" y="2579"/>
                  </a:cubicBezTo>
                  <a:cubicBezTo>
                    <a:pt x="20332" y="2452"/>
                    <a:pt x="20206" y="2325"/>
                    <a:pt x="20079" y="2199"/>
                  </a:cubicBezTo>
                  <a:cubicBezTo>
                    <a:pt x="18907" y="1154"/>
                    <a:pt x="17229" y="394"/>
                    <a:pt x="15424" y="109"/>
                  </a:cubicBezTo>
                  <a:cubicBezTo>
                    <a:pt x="14942" y="36"/>
                    <a:pt x="14470" y="1"/>
                    <a:pt x="14013" y="1"/>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2;p43">
              <a:extLst>
                <a:ext uri="{FF2B5EF4-FFF2-40B4-BE49-F238E27FC236}">
                  <a16:creationId xmlns:a16="http://schemas.microsoft.com/office/drawing/2014/main" id="{848CC2AC-9700-48E1-8D3D-54ABB23223F9}"/>
                </a:ext>
              </a:extLst>
            </p:cNvPr>
            <p:cNvSpPr/>
            <p:nvPr/>
          </p:nvSpPr>
          <p:spPr>
            <a:xfrm>
              <a:off x="3667761" y="3324490"/>
              <a:ext cx="1824580" cy="505862"/>
            </a:xfrm>
            <a:custGeom>
              <a:avLst/>
              <a:gdLst/>
              <a:ahLst/>
              <a:cxnLst/>
              <a:rect l="l" t="t" r="r" b="b"/>
              <a:pathLst>
                <a:path w="56783" h="15743" extrusionOk="0">
                  <a:moveTo>
                    <a:pt x="49793" y="1"/>
                  </a:moveTo>
                  <a:cubicBezTo>
                    <a:pt x="46715" y="1"/>
                    <a:pt x="43498" y="797"/>
                    <a:pt x="40568" y="1515"/>
                  </a:cubicBezTo>
                  <a:cubicBezTo>
                    <a:pt x="36445" y="2515"/>
                    <a:pt x="32475" y="3638"/>
                    <a:pt x="28174" y="3638"/>
                  </a:cubicBezTo>
                  <a:cubicBezTo>
                    <a:pt x="28114" y="3638"/>
                    <a:pt x="28055" y="3637"/>
                    <a:pt x="27995" y="3637"/>
                  </a:cubicBezTo>
                  <a:cubicBezTo>
                    <a:pt x="20205" y="3574"/>
                    <a:pt x="12731" y="977"/>
                    <a:pt x="4972" y="375"/>
                  </a:cubicBezTo>
                  <a:cubicBezTo>
                    <a:pt x="4608" y="350"/>
                    <a:pt x="4232" y="329"/>
                    <a:pt x="3858" y="329"/>
                  </a:cubicBezTo>
                  <a:cubicBezTo>
                    <a:pt x="2834" y="329"/>
                    <a:pt x="1819" y="485"/>
                    <a:pt x="1077" y="1135"/>
                  </a:cubicBezTo>
                  <a:cubicBezTo>
                    <a:pt x="222" y="1895"/>
                    <a:pt x="0" y="3098"/>
                    <a:pt x="127" y="4207"/>
                  </a:cubicBezTo>
                  <a:cubicBezTo>
                    <a:pt x="475" y="6994"/>
                    <a:pt x="2597" y="8451"/>
                    <a:pt x="4909" y="9622"/>
                  </a:cubicBezTo>
                  <a:cubicBezTo>
                    <a:pt x="7886" y="11142"/>
                    <a:pt x="11021" y="12251"/>
                    <a:pt x="14188" y="13201"/>
                  </a:cubicBezTo>
                  <a:cubicBezTo>
                    <a:pt x="17260" y="14119"/>
                    <a:pt x="20458" y="15133"/>
                    <a:pt x="23657" y="15449"/>
                  </a:cubicBezTo>
                  <a:cubicBezTo>
                    <a:pt x="25524" y="15626"/>
                    <a:pt x="27405" y="15742"/>
                    <a:pt x="29284" y="15742"/>
                  </a:cubicBezTo>
                  <a:cubicBezTo>
                    <a:pt x="32123" y="15742"/>
                    <a:pt x="34955" y="15477"/>
                    <a:pt x="37718" y="14753"/>
                  </a:cubicBezTo>
                  <a:cubicBezTo>
                    <a:pt x="42848" y="13423"/>
                    <a:pt x="48010" y="11364"/>
                    <a:pt x="52349" y="8356"/>
                  </a:cubicBezTo>
                  <a:cubicBezTo>
                    <a:pt x="53141" y="7785"/>
                    <a:pt x="53932" y="7120"/>
                    <a:pt x="54534" y="6360"/>
                  </a:cubicBezTo>
                  <a:cubicBezTo>
                    <a:pt x="56783" y="3542"/>
                    <a:pt x="53774" y="153"/>
                    <a:pt x="50734" y="27"/>
                  </a:cubicBezTo>
                  <a:cubicBezTo>
                    <a:pt x="50422" y="9"/>
                    <a:pt x="50108" y="1"/>
                    <a:pt x="49793" y="1"/>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3;p43">
              <a:extLst>
                <a:ext uri="{FF2B5EF4-FFF2-40B4-BE49-F238E27FC236}">
                  <a16:creationId xmlns:a16="http://schemas.microsoft.com/office/drawing/2014/main" id="{71B46B36-5D56-4973-BCF3-ED47EC542EDD}"/>
                </a:ext>
              </a:extLst>
            </p:cNvPr>
            <p:cNvSpPr/>
            <p:nvPr/>
          </p:nvSpPr>
          <p:spPr>
            <a:xfrm>
              <a:off x="3959813" y="2994907"/>
              <a:ext cx="377557" cy="568392"/>
            </a:xfrm>
            <a:custGeom>
              <a:avLst/>
              <a:gdLst/>
              <a:ahLst/>
              <a:cxnLst/>
              <a:rect l="l" t="t" r="r" b="b"/>
              <a:pathLst>
                <a:path w="11750" h="17689" extrusionOk="0">
                  <a:moveTo>
                    <a:pt x="3246" y="0"/>
                  </a:moveTo>
                  <a:cubicBezTo>
                    <a:pt x="2774" y="0"/>
                    <a:pt x="2315" y="41"/>
                    <a:pt x="1932" y="86"/>
                  </a:cubicBezTo>
                  <a:cubicBezTo>
                    <a:pt x="1425" y="150"/>
                    <a:pt x="918" y="340"/>
                    <a:pt x="602" y="751"/>
                  </a:cubicBezTo>
                  <a:cubicBezTo>
                    <a:pt x="95" y="1416"/>
                    <a:pt x="158" y="2936"/>
                    <a:pt x="127" y="3728"/>
                  </a:cubicBezTo>
                  <a:cubicBezTo>
                    <a:pt x="0" y="8668"/>
                    <a:pt x="3895" y="12722"/>
                    <a:pt x="7062" y="16047"/>
                  </a:cubicBezTo>
                  <a:cubicBezTo>
                    <a:pt x="7664" y="16681"/>
                    <a:pt x="8329" y="17346"/>
                    <a:pt x="9184" y="17599"/>
                  </a:cubicBezTo>
                  <a:cubicBezTo>
                    <a:pt x="9387" y="17659"/>
                    <a:pt x="9602" y="17689"/>
                    <a:pt x="9817" y="17689"/>
                  </a:cubicBezTo>
                  <a:cubicBezTo>
                    <a:pt x="10509" y="17689"/>
                    <a:pt x="11198" y="17380"/>
                    <a:pt x="11464" y="16776"/>
                  </a:cubicBezTo>
                  <a:cubicBezTo>
                    <a:pt x="11749" y="16174"/>
                    <a:pt x="11591" y="15509"/>
                    <a:pt x="11369" y="14876"/>
                  </a:cubicBezTo>
                  <a:cubicBezTo>
                    <a:pt x="10989" y="13831"/>
                    <a:pt x="10451" y="12880"/>
                    <a:pt x="9817" y="11962"/>
                  </a:cubicBezTo>
                  <a:cubicBezTo>
                    <a:pt x="9374" y="11329"/>
                    <a:pt x="9089" y="10727"/>
                    <a:pt x="8804" y="10094"/>
                  </a:cubicBezTo>
                  <a:cubicBezTo>
                    <a:pt x="8709" y="9872"/>
                    <a:pt x="8646" y="9682"/>
                    <a:pt x="8551" y="9492"/>
                  </a:cubicBezTo>
                  <a:cubicBezTo>
                    <a:pt x="7601" y="7370"/>
                    <a:pt x="6904" y="5153"/>
                    <a:pt x="6492" y="2873"/>
                  </a:cubicBezTo>
                  <a:cubicBezTo>
                    <a:pt x="6334" y="2050"/>
                    <a:pt x="6176" y="1163"/>
                    <a:pt x="5574" y="625"/>
                  </a:cubicBezTo>
                  <a:cubicBezTo>
                    <a:pt x="5002" y="135"/>
                    <a:pt x="4102" y="0"/>
                    <a:pt x="3246" y="0"/>
                  </a:cubicBezTo>
                  <a:close/>
                </a:path>
              </a:pathLst>
            </a:custGeom>
            <a:solidFill>
              <a:srgbClr val="E29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4;p43">
              <a:extLst>
                <a:ext uri="{FF2B5EF4-FFF2-40B4-BE49-F238E27FC236}">
                  <a16:creationId xmlns:a16="http://schemas.microsoft.com/office/drawing/2014/main" id="{0236A61F-D2AC-4B52-858A-EF0CE49313DE}"/>
                </a:ext>
              </a:extLst>
            </p:cNvPr>
            <p:cNvSpPr/>
            <p:nvPr/>
          </p:nvSpPr>
          <p:spPr>
            <a:xfrm>
              <a:off x="4325128" y="2164892"/>
              <a:ext cx="520032" cy="459720"/>
            </a:xfrm>
            <a:custGeom>
              <a:avLst/>
              <a:gdLst/>
              <a:ahLst/>
              <a:cxnLst/>
              <a:rect l="l" t="t" r="r" b="b"/>
              <a:pathLst>
                <a:path w="16184" h="14307" extrusionOk="0">
                  <a:moveTo>
                    <a:pt x="6737" y="1"/>
                  </a:moveTo>
                  <a:cubicBezTo>
                    <a:pt x="5780" y="1"/>
                    <a:pt x="4803" y="215"/>
                    <a:pt x="4022" y="772"/>
                  </a:cubicBezTo>
                  <a:cubicBezTo>
                    <a:pt x="3357" y="1247"/>
                    <a:pt x="2597" y="2102"/>
                    <a:pt x="2280" y="2831"/>
                  </a:cubicBezTo>
                  <a:cubicBezTo>
                    <a:pt x="1869" y="3812"/>
                    <a:pt x="2249" y="4952"/>
                    <a:pt x="1805" y="5934"/>
                  </a:cubicBezTo>
                  <a:cubicBezTo>
                    <a:pt x="1552" y="6441"/>
                    <a:pt x="1140" y="6853"/>
                    <a:pt x="855" y="7359"/>
                  </a:cubicBezTo>
                  <a:cubicBezTo>
                    <a:pt x="602" y="7803"/>
                    <a:pt x="444" y="8341"/>
                    <a:pt x="317" y="8848"/>
                  </a:cubicBezTo>
                  <a:cubicBezTo>
                    <a:pt x="95" y="9766"/>
                    <a:pt x="0" y="10748"/>
                    <a:pt x="380" y="11571"/>
                  </a:cubicBezTo>
                  <a:cubicBezTo>
                    <a:pt x="665" y="12173"/>
                    <a:pt x="1204" y="12648"/>
                    <a:pt x="1774" y="12996"/>
                  </a:cubicBezTo>
                  <a:cubicBezTo>
                    <a:pt x="2945" y="13725"/>
                    <a:pt x="4307" y="14136"/>
                    <a:pt x="5701" y="14168"/>
                  </a:cubicBezTo>
                  <a:cubicBezTo>
                    <a:pt x="5783" y="14172"/>
                    <a:pt x="5864" y="14173"/>
                    <a:pt x="5945" y="14173"/>
                  </a:cubicBezTo>
                  <a:cubicBezTo>
                    <a:pt x="6309" y="14173"/>
                    <a:pt x="6658" y="14142"/>
                    <a:pt x="7007" y="14142"/>
                  </a:cubicBezTo>
                  <a:cubicBezTo>
                    <a:pt x="7236" y="14142"/>
                    <a:pt x="7464" y="14156"/>
                    <a:pt x="7696" y="14200"/>
                  </a:cubicBezTo>
                  <a:cubicBezTo>
                    <a:pt x="8290" y="14271"/>
                    <a:pt x="8883" y="14307"/>
                    <a:pt x="9477" y="14307"/>
                  </a:cubicBezTo>
                  <a:cubicBezTo>
                    <a:pt x="9675" y="14307"/>
                    <a:pt x="9873" y="14303"/>
                    <a:pt x="10071" y="14295"/>
                  </a:cubicBezTo>
                  <a:cubicBezTo>
                    <a:pt x="12161" y="14231"/>
                    <a:pt x="14695" y="13820"/>
                    <a:pt x="15708" y="11698"/>
                  </a:cubicBezTo>
                  <a:cubicBezTo>
                    <a:pt x="16088" y="10906"/>
                    <a:pt x="16183" y="10051"/>
                    <a:pt x="16056" y="9196"/>
                  </a:cubicBezTo>
                  <a:cubicBezTo>
                    <a:pt x="15708" y="6916"/>
                    <a:pt x="13396" y="5744"/>
                    <a:pt x="12890" y="3591"/>
                  </a:cubicBezTo>
                  <a:cubicBezTo>
                    <a:pt x="12731" y="2926"/>
                    <a:pt x="12890" y="2071"/>
                    <a:pt x="12415" y="1532"/>
                  </a:cubicBezTo>
                  <a:cubicBezTo>
                    <a:pt x="11813" y="867"/>
                    <a:pt x="11116" y="1025"/>
                    <a:pt x="10293" y="740"/>
                  </a:cubicBezTo>
                  <a:cubicBezTo>
                    <a:pt x="9279" y="424"/>
                    <a:pt x="8203" y="75"/>
                    <a:pt x="7126" y="12"/>
                  </a:cubicBezTo>
                  <a:cubicBezTo>
                    <a:pt x="6997" y="4"/>
                    <a:pt x="6867" y="1"/>
                    <a:pt x="6737"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5;p43">
              <a:extLst>
                <a:ext uri="{FF2B5EF4-FFF2-40B4-BE49-F238E27FC236}">
                  <a16:creationId xmlns:a16="http://schemas.microsoft.com/office/drawing/2014/main" id="{907C11D6-8D8E-4EE9-BD06-3E61675772C1}"/>
                </a:ext>
              </a:extLst>
            </p:cNvPr>
            <p:cNvSpPr/>
            <p:nvPr/>
          </p:nvSpPr>
          <p:spPr>
            <a:xfrm>
              <a:off x="3950656" y="2500516"/>
              <a:ext cx="468106" cy="624367"/>
            </a:xfrm>
            <a:custGeom>
              <a:avLst/>
              <a:gdLst/>
              <a:ahLst/>
              <a:cxnLst/>
              <a:rect l="l" t="t" r="r" b="b"/>
              <a:pathLst>
                <a:path w="14568" h="19431" extrusionOk="0">
                  <a:moveTo>
                    <a:pt x="11233" y="0"/>
                  </a:moveTo>
                  <a:cubicBezTo>
                    <a:pt x="9357" y="0"/>
                    <a:pt x="7943" y="1924"/>
                    <a:pt x="7094" y="3596"/>
                  </a:cubicBezTo>
                  <a:cubicBezTo>
                    <a:pt x="5827" y="6098"/>
                    <a:pt x="4402" y="8537"/>
                    <a:pt x="3072" y="11007"/>
                  </a:cubicBezTo>
                  <a:cubicBezTo>
                    <a:pt x="1773" y="13382"/>
                    <a:pt x="348" y="15852"/>
                    <a:pt x="0" y="18576"/>
                  </a:cubicBezTo>
                  <a:cubicBezTo>
                    <a:pt x="2027" y="18956"/>
                    <a:pt x="4085" y="19399"/>
                    <a:pt x="6144" y="19431"/>
                  </a:cubicBezTo>
                  <a:cubicBezTo>
                    <a:pt x="6587" y="17974"/>
                    <a:pt x="7442" y="16644"/>
                    <a:pt x="8266" y="15377"/>
                  </a:cubicBezTo>
                  <a:cubicBezTo>
                    <a:pt x="9754" y="13065"/>
                    <a:pt x="11306" y="10785"/>
                    <a:pt x="12699" y="8410"/>
                  </a:cubicBezTo>
                  <a:cubicBezTo>
                    <a:pt x="13206" y="7555"/>
                    <a:pt x="13649" y="6668"/>
                    <a:pt x="13871" y="5750"/>
                  </a:cubicBezTo>
                  <a:cubicBezTo>
                    <a:pt x="14283" y="3976"/>
                    <a:pt x="14568" y="1285"/>
                    <a:pt x="12604" y="334"/>
                  </a:cubicBezTo>
                  <a:cubicBezTo>
                    <a:pt x="12123" y="103"/>
                    <a:pt x="11666" y="0"/>
                    <a:pt x="11233"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6;p43">
              <a:extLst>
                <a:ext uri="{FF2B5EF4-FFF2-40B4-BE49-F238E27FC236}">
                  <a16:creationId xmlns:a16="http://schemas.microsoft.com/office/drawing/2014/main" id="{9F81B5F5-74A6-469E-B3B9-95C98BFBE506}"/>
                </a:ext>
              </a:extLst>
            </p:cNvPr>
            <p:cNvSpPr/>
            <p:nvPr/>
          </p:nvSpPr>
          <p:spPr>
            <a:xfrm>
              <a:off x="4762676" y="2994907"/>
              <a:ext cx="376561" cy="568392"/>
            </a:xfrm>
            <a:custGeom>
              <a:avLst/>
              <a:gdLst/>
              <a:ahLst/>
              <a:cxnLst/>
              <a:rect l="l" t="t" r="r" b="b"/>
              <a:pathLst>
                <a:path w="11719" h="17689" extrusionOk="0">
                  <a:moveTo>
                    <a:pt x="8504" y="0"/>
                  </a:moveTo>
                  <a:cubicBezTo>
                    <a:pt x="7648" y="0"/>
                    <a:pt x="6748" y="135"/>
                    <a:pt x="6176" y="625"/>
                  </a:cubicBezTo>
                  <a:cubicBezTo>
                    <a:pt x="5575" y="1163"/>
                    <a:pt x="5416" y="2050"/>
                    <a:pt x="5258" y="2873"/>
                  </a:cubicBezTo>
                  <a:cubicBezTo>
                    <a:pt x="4846" y="5153"/>
                    <a:pt x="4150" y="7370"/>
                    <a:pt x="3200" y="9492"/>
                  </a:cubicBezTo>
                  <a:cubicBezTo>
                    <a:pt x="3105" y="9682"/>
                    <a:pt x="3041" y="9872"/>
                    <a:pt x="2946" y="10094"/>
                  </a:cubicBezTo>
                  <a:cubicBezTo>
                    <a:pt x="2661" y="10727"/>
                    <a:pt x="2376" y="11329"/>
                    <a:pt x="1933" y="11962"/>
                  </a:cubicBezTo>
                  <a:cubicBezTo>
                    <a:pt x="1299" y="12880"/>
                    <a:pt x="761" y="13831"/>
                    <a:pt x="381" y="14876"/>
                  </a:cubicBezTo>
                  <a:cubicBezTo>
                    <a:pt x="159" y="15509"/>
                    <a:pt x="1" y="16174"/>
                    <a:pt x="286" y="16776"/>
                  </a:cubicBezTo>
                  <a:cubicBezTo>
                    <a:pt x="552" y="17380"/>
                    <a:pt x="1242" y="17689"/>
                    <a:pt x="1934" y="17689"/>
                  </a:cubicBezTo>
                  <a:cubicBezTo>
                    <a:pt x="2148" y="17689"/>
                    <a:pt x="2364" y="17659"/>
                    <a:pt x="2566" y="17599"/>
                  </a:cubicBezTo>
                  <a:cubicBezTo>
                    <a:pt x="3421" y="17346"/>
                    <a:pt x="4055" y="16681"/>
                    <a:pt x="4688" y="16047"/>
                  </a:cubicBezTo>
                  <a:cubicBezTo>
                    <a:pt x="7855" y="12722"/>
                    <a:pt x="11718" y="8668"/>
                    <a:pt x="11623" y="3728"/>
                  </a:cubicBezTo>
                  <a:cubicBezTo>
                    <a:pt x="11592" y="2936"/>
                    <a:pt x="11655" y="1416"/>
                    <a:pt x="11148" y="751"/>
                  </a:cubicBezTo>
                  <a:cubicBezTo>
                    <a:pt x="10832" y="340"/>
                    <a:pt x="10325" y="150"/>
                    <a:pt x="9818" y="86"/>
                  </a:cubicBezTo>
                  <a:cubicBezTo>
                    <a:pt x="9435" y="41"/>
                    <a:pt x="8976" y="0"/>
                    <a:pt x="8504" y="0"/>
                  </a:cubicBezTo>
                  <a:close/>
                </a:path>
              </a:pathLst>
            </a:custGeom>
            <a:solidFill>
              <a:srgbClr val="E29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7;p43">
              <a:extLst>
                <a:ext uri="{FF2B5EF4-FFF2-40B4-BE49-F238E27FC236}">
                  <a16:creationId xmlns:a16="http://schemas.microsoft.com/office/drawing/2014/main" id="{2715A856-E024-4473-963D-33EF97FA1CD0}"/>
                </a:ext>
              </a:extLst>
            </p:cNvPr>
            <p:cNvSpPr/>
            <p:nvPr/>
          </p:nvSpPr>
          <p:spPr>
            <a:xfrm>
              <a:off x="4681284" y="2500516"/>
              <a:ext cx="468138" cy="624367"/>
            </a:xfrm>
            <a:custGeom>
              <a:avLst/>
              <a:gdLst/>
              <a:ahLst/>
              <a:cxnLst/>
              <a:rect l="l" t="t" r="r" b="b"/>
              <a:pathLst>
                <a:path w="14569" h="19431" extrusionOk="0">
                  <a:moveTo>
                    <a:pt x="3335" y="0"/>
                  </a:moveTo>
                  <a:cubicBezTo>
                    <a:pt x="2902" y="0"/>
                    <a:pt x="2445" y="103"/>
                    <a:pt x="1964" y="334"/>
                  </a:cubicBezTo>
                  <a:cubicBezTo>
                    <a:pt x="0" y="1285"/>
                    <a:pt x="317" y="3976"/>
                    <a:pt x="697" y="5750"/>
                  </a:cubicBezTo>
                  <a:cubicBezTo>
                    <a:pt x="919" y="6668"/>
                    <a:pt x="1362" y="7555"/>
                    <a:pt x="1869" y="8410"/>
                  </a:cubicBezTo>
                  <a:cubicBezTo>
                    <a:pt x="3262" y="10785"/>
                    <a:pt x="4814" y="13065"/>
                    <a:pt x="6303" y="15377"/>
                  </a:cubicBezTo>
                  <a:cubicBezTo>
                    <a:pt x="7126" y="16644"/>
                    <a:pt x="7981" y="17974"/>
                    <a:pt x="8424" y="19431"/>
                  </a:cubicBezTo>
                  <a:cubicBezTo>
                    <a:pt x="10483" y="19399"/>
                    <a:pt x="12541" y="18956"/>
                    <a:pt x="14568" y="18576"/>
                  </a:cubicBezTo>
                  <a:cubicBezTo>
                    <a:pt x="14251" y="15852"/>
                    <a:pt x="12795" y="13382"/>
                    <a:pt x="11528" y="11007"/>
                  </a:cubicBezTo>
                  <a:cubicBezTo>
                    <a:pt x="10166" y="8537"/>
                    <a:pt x="8741" y="6098"/>
                    <a:pt x="7474" y="3596"/>
                  </a:cubicBezTo>
                  <a:cubicBezTo>
                    <a:pt x="6625" y="1924"/>
                    <a:pt x="5212" y="0"/>
                    <a:pt x="3335" y="0"/>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8;p43">
              <a:extLst>
                <a:ext uri="{FF2B5EF4-FFF2-40B4-BE49-F238E27FC236}">
                  <a16:creationId xmlns:a16="http://schemas.microsoft.com/office/drawing/2014/main" id="{745CF177-DB3B-43B4-AF8A-3ECD9455BB4D}"/>
                </a:ext>
              </a:extLst>
            </p:cNvPr>
            <p:cNvSpPr/>
            <p:nvPr/>
          </p:nvSpPr>
          <p:spPr>
            <a:xfrm>
              <a:off x="4225389" y="2460382"/>
              <a:ext cx="657399" cy="1024738"/>
            </a:xfrm>
            <a:custGeom>
              <a:avLst/>
              <a:gdLst/>
              <a:ahLst/>
              <a:cxnLst/>
              <a:rect l="l" t="t" r="r" b="b"/>
              <a:pathLst>
                <a:path w="20459" h="31891" extrusionOk="0">
                  <a:moveTo>
                    <a:pt x="10166" y="0"/>
                  </a:moveTo>
                  <a:cubicBezTo>
                    <a:pt x="8868" y="32"/>
                    <a:pt x="7601" y="127"/>
                    <a:pt x="6303" y="348"/>
                  </a:cubicBezTo>
                  <a:cubicBezTo>
                    <a:pt x="5574" y="475"/>
                    <a:pt x="4814" y="665"/>
                    <a:pt x="4086" y="792"/>
                  </a:cubicBezTo>
                  <a:cubicBezTo>
                    <a:pt x="1964" y="1140"/>
                    <a:pt x="1774" y="1742"/>
                    <a:pt x="1331" y="3895"/>
                  </a:cubicBezTo>
                  <a:cubicBezTo>
                    <a:pt x="887" y="6080"/>
                    <a:pt x="444" y="8266"/>
                    <a:pt x="476" y="10514"/>
                  </a:cubicBezTo>
                  <a:cubicBezTo>
                    <a:pt x="539" y="13111"/>
                    <a:pt x="1552" y="14948"/>
                    <a:pt x="2376" y="17291"/>
                  </a:cubicBezTo>
                  <a:cubicBezTo>
                    <a:pt x="3136" y="19508"/>
                    <a:pt x="2693" y="22517"/>
                    <a:pt x="1996" y="24670"/>
                  </a:cubicBezTo>
                  <a:cubicBezTo>
                    <a:pt x="1521" y="26222"/>
                    <a:pt x="666" y="27489"/>
                    <a:pt x="96" y="28977"/>
                  </a:cubicBezTo>
                  <a:cubicBezTo>
                    <a:pt x="32" y="29104"/>
                    <a:pt x="1" y="29230"/>
                    <a:pt x="32" y="29357"/>
                  </a:cubicBezTo>
                  <a:cubicBezTo>
                    <a:pt x="64" y="29515"/>
                    <a:pt x="222" y="29610"/>
                    <a:pt x="381" y="29674"/>
                  </a:cubicBezTo>
                  <a:cubicBezTo>
                    <a:pt x="3168" y="31162"/>
                    <a:pt x="6303" y="31606"/>
                    <a:pt x="9375" y="31827"/>
                  </a:cubicBezTo>
                  <a:cubicBezTo>
                    <a:pt x="9660" y="31827"/>
                    <a:pt x="9913" y="31859"/>
                    <a:pt x="10166" y="31859"/>
                  </a:cubicBezTo>
                  <a:lnTo>
                    <a:pt x="10166" y="31891"/>
                  </a:lnTo>
                  <a:cubicBezTo>
                    <a:pt x="10198" y="31891"/>
                    <a:pt x="10198" y="31859"/>
                    <a:pt x="10230" y="31859"/>
                  </a:cubicBezTo>
                  <a:cubicBezTo>
                    <a:pt x="10261" y="31859"/>
                    <a:pt x="10261" y="31891"/>
                    <a:pt x="10293" y="31891"/>
                  </a:cubicBezTo>
                  <a:lnTo>
                    <a:pt x="10293" y="31859"/>
                  </a:lnTo>
                  <a:cubicBezTo>
                    <a:pt x="10546" y="31859"/>
                    <a:pt x="10800" y="31827"/>
                    <a:pt x="11085" y="31827"/>
                  </a:cubicBezTo>
                  <a:cubicBezTo>
                    <a:pt x="14125" y="31606"/>
                    <a:pt x="17292" y="31162"/>
                    <a:pt x="20079" y="29674"/>
                  </a:cubicBezTo>
                  <a:cubicBezTo>
                    <a:pt x="20237" y="29610"/>
                    <a:pt x="20364" y="29515"/>
                    <a:pt x="20427" y="29357"/>
                  </a:cubicBezTo>
                  <a:cubicBezTo>
                    <a:pt x="20459" y="29230"/>
                    <a:pt x="20396" y="29104"/>
                    <a:pt x="20364" y="28977"/>
                  </a:cubicBezTo>
                  <a:cubicBezTo>
                    <a:pt x="19794" y="27489"/>
                    <a:pt x="18939" y="26222"/>
                    <a:pt x="18432" y="24670"/>
                  </a:cubicBezTo>
                  <a:cubicBezTo>
                    <a:pt x="17767" y="22548"/>
                    <a:pt x="17324" y="19508"/>
                    <a:pt x="18084" y="17291"/>
                  </a:cubicBezTo>
                  <a:cubicBezTo>
                    <a:pt x="18907" y="14948"/>
                    <a:pt x="19889" y="13111"/>
                    <a:pt x="19952" y="10514"/>
                  </a:cubicBezTo>
                  <a:cubicBezTo>
                    <a:pt x="20016" y="8266"/>
                    <a:pt x="19572" y="6080"/>
                    <a:pt x="19129" y="3895"/>
                  </a:cubicBezTo>
                  <a:cubicBezTo>
                    <a:pt x="18685" y="1742"/>
                    <a:pt x="18464" y="1108"/>
                    <a:pt x="16374" y="792"/>
                  </a:cubicBezTo>
                  <a:cubicBezTo>
                    <a:pt x="15614" y="665"/>
                    <a:pt x="14885" y="475"/>
                    <a:pt x="14125" y="348"/>
                  </a:cubicBezTo>
                  <a:cubicBezTo>
                    <a:pt x="12858" y="127"/>
                    <a:pt x="11560" y="0"/>
                    <a:pt x="1026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9;p43">
              <a:extLst>
                <a:ext uri="{FF2B5EF4-FFF2-40B4-BE49-F238E27FC236}">
                  <a16:creationId xmlns:a16="http://schemas.microsoft.com/office/drawing/2014/main" id="{8A416177-28FE-46BE-93CB-792516F8DE3F}"/>
                </a:ext>
              </a:extLst>
            </p:cNvPr>
            <p:cNvSpPr/>
            <p:nvPr/>
          </p:nvSpPr>
          <p:spPr>
            <a:xfrm>
              <a:off x="4348520" y="2438661"/>
              <a:ext cx="439637" cy="236656"/>
            </a:xfrm>
            <a:custGeom>
              <a:avLst/>
              <a:gdLst/>
              <a:ahLst/>
              <a:cxnLst/>
              <a:rect l="l" t="t" r="r" b="b"/>
              <a:pathLst>
                <a:path w="13682" h="7365" extrusionOk="0">
                  <a:moveTo>
                    <a:pt x="12401" y="0"/>
                  </a:moveTo>
                  <a:cubicBezTo>
                    <a:pt x="12204" y="0"/>
                    <a:pt x="12024" y="11"/>
                    <a:pt x="11908" y="11"/>
                  </a:cubicBezTo>
                  <a:cubicBezTo>
                    <a:pt x="7950" y="138"/>
                    <a:pt x="3991" y="296"/>
                    <a:pt x="1" y="423"/>
                  </a:cubicBezTo>
                  <a:cubicBezTo>
                    <a:pt x="254" y="1278"/>
                    <a:pt x="254" y="2069"/>
                    <a:pt x="571" y="2893"/>
                  </a:cubicBezTo>
                  <a:cubicBezTo>
                    <a:pt x="856" y="3621"/>
                    <a:pt x="1236" y="4286"/>
                    <a:pt x="1679" y="4888"/>
                  </a:cubicBezTo>
                  <a:cubicBezTo>
                    <a:pt x="2629" y="6123"/>
                    <a:pt x="3959" y="6946"/>
                    <a:pt x="5448" y="7263"/>
                  </a:cubicBezTo>
                  <a:cubicBezTo>
                    <a:pt x="5815" y="7331"/>
                    <a:pt x="6187" y="7364"/>
                    <a:pt x="6559" y="7364"/>
                  </a:cubicBezTo>
                  <a:cubicBezTo>
                    <a:pt x="8788" y="7364"/>
                    <a:pt x="11017" y="6181"/>
                    <a:pt x="12130" y="4255"/>
                  </a:cubicBezTo>
                  <a:cubicBezTo>
                    <a:pt x="12542" y="3526"/>
                    <a:pt x="12795" y="2735"/>
                    <a:pt x="13048" y="1911"/>
                  </a:cubicBezTo>
                  <a:cubicBezTo>
                    <a:pt x="13175" y="1531"/>
                    <a:pt x="13682" y="613"/>
                    <a:pt x="13428" y="296"/>
                  </a:cubicBezTo>
                  <a:cubicBezTo>
                    <a:pt x="13259" y="43"/>
                    <a:pt x="12795" y="0"/>
                    <a:pt x="1240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00;p43">
              <a:extLst>
                <a:ext uri="{FF2B5EF4-FFF2-40B4-BE49-F238E27FC236}">
                  <a16:creationId xmlns:a16="http://schemas.microsoft.com/office/drawing/2014/main" id="{6D7271FB-B1BD-4E2E-908C-06E821C98CB1}"/>
                </a:ext>
              </a:extLst>
            </p:cNvPr>
            <p:cNvSpPr/>
            <p:nvPr/>
          </p:nvSpPr>
          <p:spPr>
            <a:xfrm>
              <a:off x="4425863" y="2265274"/>
              <a:ext cx="266635" cy="371227"/>
            </a:xfrm>
            <a:custGeom>
              <a:avLst/>
              <a:gdLst/>
              <a:ahLst/>
              <a:cxnLst/>
              <a:rect l="l" t="t" r="r" b="b"/>
              <a:pathLst>
                <a:path w="8298" h="11553" extrusionOk="0">
                  <a:moveTo>
                    <a:pt x="2592" y="1"/>
                  </a:moveTo>
                  <a:cubicBezTo>
                    <a:pt x="2393" y="1"/>
                    <a:pt x="2194" y="7"/>
                    <a:pt x="1996" y="23"/>
                  </a:cubicBezTo>
                  <a:cubicBezTo>
                    <a:pt x="1932" y="23"/>
                    <a:pt x="1869" y="23"/>
                    <a:pt x="1837" y="87"/>
                  </a:cubicBezTo>
                  <a:cubicBezTo>
                    <a:pt x="1774" y="118"/>
                    <a:pt x="1774" y="182"/>
                    <a:pt x="1774" y="245"/>
                  </a:cubicBezTo>
                  <a:cubicBezTo>
                    <a:pt x="1679" y="1385"/>
                    <a:pt x="1774" y="2588"/>
                    <a:pt x="1711" y="3760"/>
                  </a:cubicBezTo>
                  <a:cubicBezTo>
                    <a:pt x="1616" y="4837"/>
                    <a:pt x="1394" y="5914"/>
                    <a:pt x="761" y="6800"/>
                  </a:cubicBezTo>
                  <a:cubicBezTo>
                    <a:pt x="0" y="7877"/>
                    <a:pt x="190" y="9334"/>
                    <a:pt x="1014" y="10284"/>
                  </a:cubicBezTo>
                  <a:cubicBezTo>
                    <a:pt x="1808" y="11180"/>
                    <a:pt x="3074" y="11552"/>
                    <a:pt x="4322" y="11552"/>
                  </a:cubicBezTo>
                  <a:cubicBezTo>
                    <a:pt x="5016" y="11552"/>
                    <a:pt x="5703" y="11438"/>
                    <a:pt x="6303" y="11234"/>
                  </a:cubicBezTo>
                  <a:cubicBezTo>
                    <a:pt x="7443" y="10822"/>
                    <a:pt x="8234" y="9936"/>
                    <a:pt x="8266" y="8701"/>
                  </a:cubicBezTo>
                  <a:cubicBezTo>
                    <a:pt x="8298" y="7339"/>
                    <a:pt x="7094" y="6357"/>
                    <a:pt x="6778" y="5059"/>
                  </a:cubicBezTo>
                  <a:cubicBezTo>
                    <a:pt x="6619" y="4330"/>
                    <a:pt x="6619" y="3602"/>
                    <a:pt x="6651" y="2842"/>
                  </a:cubicBezTo>
                  <a:cubicBezTo>
                    <a:pt x="6651" y="1987"/>
                    <a:pt x="6683" y="1132"/>
                    <a:pt x="6714" y="245"/>
                  </a:cubicBezTo>
                  <a:cubicBezTo>
                    <a:pt x="5970" y="107"/>
                    <a:pt x="5345" y="17"/>
                    <a:pt x="4590" y="17"/>
                  </a:cubicBezTo>
                  <a:cubicBezTo>
                    <a:pt x="4478" y="17"/>
                    <a:pt x="4363" y="19"/>
                    <a:pt x="4244" y="23"/>
                  </a:cubicBezTo>
                  <a:cubicBezTo>
                    <a:pt x="4135" y="28"/>
                    <a:pt x="4024" y="30"/>
                    <a:pt x="3913" y="30"/>
                  </a:cubicBezTo>
                  <a:cubicBezTo>
                    <a:pt x="3480" y="30"/>
                    <a:pt x="3037" y="1"/>
                    <a:pt x="2592" y="1"/>
                  </a:cubicBezTo>
                  <a:close/>
                </a:path>
              </a:pathLst>
            </a:custGeom>
            <a:solidFill>
              <a:srgbClr val="E29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1;p43">
              <a:extLst>
                <a:ext uri="{FF2B5EF4-FFF2-40B4-BE49-F238E27FC236}">
                  <a16:creationId xmlns:a16="http://schemas.microsoft.com/office/drawing/2014/main" id="{7FB94C85-510D-430A-A6D4-547EF8C7D65E}"/>
                </a:ext>
              </a:extLst>
            </p:cNvPr>
            <p:cNvSpPr/>
            <p:nvPr/>
          </p:nvSpPr>
          <p:spPr>
            <a:xfrm>
              <a:off x="4531708" y="1854685"/>
              <a:ext cx="501685" cy="786861"/>
            </a:xfrm>
            <a:custGeom>
              <a:avLst/>
              <a:gdLst/>
              <a:ahLst/>
              <a:cxnLst/>
              <a:rect l="l" t="t" r="r" b="b"/>
              <a:pathLst>
                <a:path w="15613" h="24488" extrusionOk="0">
                  <a:moveTo>
                    <a:pt x="2308" y="1"/>
                  </a:moveTo>
                  <a:cubicBezTo>
                    <a:pt x="2215" y="1"/>
                    <a:pt x="2121" y="3"/>
                    <a:pt x="2027" y="7"/>
                  </a:cubicBezTo>
                  <a:cubicBezTo>
                    <a:pt x="1330" y="39"/>
                    <a:pt x="633" y="197"/>
                    <a:pt x="0" y="514"/>
                  </a:cubicBezTo>
                  <a:cubicBezTo>
                    <a:pt x="633" y="229"/>
                    <a:pt x="1330" y="70"/>
                    <a:pt x="2027" y="70"/>
                  </a:cubicBezTo>
                  <a:cubicBezTo>
                    <a:pt x="2115" y="66"/>
                    <a:pt x="2204" y="64"/>
                    <a:pt x="2292" y="64"/>
                  </a:cubicBezTo>
                  <a:cubicBezTo>
                    <a:pt x="2901" y="64"/>
                    <a:pt x="3509" y="158"/>
                    <a:pt x="4117" y="324"/>
                  </a:cubicBezTo>
                  <a:cubicBezTo>
                    <a:pt x="5479" y="640"/>
                    <a:pt x="6714" y="1337"/>
                    <a:pt x="7696" y="2351"/>
                  </a:cubicBezTo>
                  <a:cubicBezTo>
                    <a:pt x="8677" y="3332"/>
                    <a:pt x="9342" y="4631"/>
                    <a:pt x="9532" y="5992"/>
                  </a:cubicBezTo>
                  <a:cubicBezTo>
                    <a:pt x="9627" y="6689"/>
                    <a:pt x="9596" y="7386"/>
                    <a:pt x="9596" y="8083"/>
                  </a:cubicBezTo>
                  <a:cubicBezTo>
                    <a:pt x="9627" y="8811"/>
                    <a:pt x="9659" y="9539"/>
                    <a:pt x="9976" y="10204"/>
                  </a:cubicBezTo>
                  <a:cubicBezTo>
                    <a:pt x="10293" y="10869"/>
                    <a:pt x="10831" y="11376"/>
                    <a:pt x="11401" y="11788"/>
                  </a:cubicBezTo>
                  <a:cubicBezTo>
                    <a:pt x="11971" y="12200"/>
                    <a:pt x="12604" y="12516"/>
                    <a:pt x="13206" y="12896"/>
                  </a:cubicBezTo>
                  <a:cubicBezTo>
                    <a:pt x="13491" y="13055"/>
                    <a:pt x="13776" y="13245"/>
                    <a:pt x="13966" y="13530"/>
                  </a:cubicBezTo>
                  <a:cubicBezTo>
                    <a:pt x="14156" y="13783"/>
                    <a:pt x="14219" y="14131"/>
                    <a:pt x="14219" y="14480"/>
                  </a:cubicBezTo>
                  <a:cubicBezTo>
                    <a:pt x="14219" y="14828"/>
                    <a:pt x="14188" y="15176"/>
                    <a:pt x="14093" y="15493"/>
                  </a:cubicBezTo>
                  <a:cubicBezTo>
                    <a:pt x="14029" y="15842"/>
                    <a:pt x="13871" y="16158"/>
                    <a:pt x="13744" y="16475"/>
                  </a:cubicBezTo>
                  <a:cubicBezTo>
                    <a:pt x="13586" y="16792"/>
                    <a:pt x="13491" y="17172"/>
                    <a:pt x="13554" y="17552"/>
                  </a:cubicBezTo>
                  <a:cubicBezTo>
                    <a:pt x="13586" y="17900"/>
                    <a:pt x="13713" y="18248"/>
                    <a:pt x="13871" y="18565"/>
                  </a:cubicBezTo>
                  <a:cubicBezTo>
                    <a:pt x="14188" y="19198"/>
                    <a:pt x="14536" y="19800"/>
                    <a:pt x="14853" y="20433"/>
                  </a:cubicBezTo>
                  <a:cubicBezTo>
                    <a:pt x="15170" y="21035"/>
                    <a:pt x="15423" y="21700"/>
                    <a:pt x="15486" y="22397"/>
                  </a:cubicBezTo>
                  <a:cubicBezTo>
                    <a:pt x="15581" y="23094"/>
                    <a:pt x="15486" y="23822"/>
                    <a:pt x="15265" y="24487"/>
                  </a:cubicBezTo>
                  <a:cubicBezTo>
                    <a:pt x="15518" y="23822"/>
                    <a:pt x="15613" y="23125"/>
                    <a:pt x="15550" y="22397"/>
                  </a:cubicBezTo>
                  <a:cubicBezTo>
                    <a:pt x="15486" y="21700"/>
                    <a:pt x="15233" y="21035"/>
                    <a:pt x="14948" y="20370"/>
                  </a:cubicBezTo>
                  <a:cubicBezTo>
                    <a:pt x="14631" y="19737"/>
                    <a:pt x="14283" y="19135"/>
                    <a:pt x="13966" y="18502"/>
                  </a:cubicBezTo>
                  <a:cubicBezTo>
                    <a:pt x="13839" y="18185"/>
                    <a:pt x="13713" y="17868"/>
                    <a:pt x="13681" y="17520"/>
                  </a:cubicBezTo>
                  <a:cubicBezTo>
                    <a:pt x="13649" y="17203"/>
                    <a:pt x="13744" y="16855"/>
                    <a:pt x="13871" y="16538"/>
                  </a:cubicBezTo>
                  <a:cubicBezTo>
                    <a:pt x="14029" y="16222"/>
                    <a:pt x="14188" y="15905"/>
                    <a:pt x="14283" y="15556"/>
                  </a:cubicBezTo>
                  <a:cubicBezTo>
                    <a:pt x="14378" y="15208"/>
                    <a:pt x="14409" y="14860"/>
                    <a:pt x="14409" y="14480"/>
                  </a:cubicBezTo>
                  <a:cubicBezTo>
                    <a:pt x="14409" y="14131"/>
                    <a:pt x="14346" y="13751"/>
                    <a:pt x="14124" y="13435"/>
                  </a:cubicBezTo>
                  <a:cubicBezTo>
                    <a:pt x="13903" y="13118"/>
                    <a:pt x="13586" y="12928"/>
                    <a:pt x="13301" y="12738"/>
                  </a:cubicBezTo>
                  <a:cubicBezTo>
                    <a:pt x="12699" y="12358"/>
                    <a:pt x="12066" y="12041"/>
                    <a:pt x="11496" y="11630"/>
                  </a:cubicBezTo>
                  <a:cubicBezTo>
                    <a:pt x="10958" y="11250"/>
                    <a:pt x="10451" y="10743"/>
                    <a:pt x="10166" y="10109"/>
                  </a:cubicBezTo>
                  <a:cubicBezTo>
                    <a:pt x="9881" y="9508"/>
                    <a:pt x="9817" y="8779"/>
                    <a:pt x="9786" y="8114"/>
                  </a:cubicBezTo>
                  <a:cubicBezTo>
                    <a:pt x="9786" y="7418"/>
                    <a:pt x="9817" y="6689"/>
                    <a:pt x="9722" y="5992"/>
                  </a:cubicBezTo>
                  <a:cubicBezTo>
                    <a:pt x="9532" y="4567"/>
                    <a:pt x="8804" y="3237"/>
                    <a:pt x="7822" y="2256"/>
                  </a:cubicBezTo>
                  <a:cubicBezTo>
                    <a:pt x="6809" y="1242"/>
                    <a:pt x="5510" y="545"/>
                    <a:pt x="4149" y="229"/>
                  </a:cubicBezTo>
                  <a:cubicBezTo>
                    <a:pt x="3542" y="91"/>
                    <a:pt x="2935" y="1"/>
                    <a:pt x="2308"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2;p43">
              <a:extLst>
                <a:ext uri="{FF2B5EF4-FFF2-40B4-BE49-F238E27FC236}">
                  <a16:creationId xmlns:a16="http://schemas.microsoft.com/office/drawing/2014/main" id="{BA847FA9-340A-4B47-AAD1-1CFE3BB8E740}"/>
                </a:ext>
              </a:extLst>
            </p:cNvPr>
            <p:cNvSpPr/>
            <p:nvPr/>
          </p:nvSpPr>
          <p:spPr>
            <a:xfrm>
              <a:off x="4475733" y="2265274"/>
              <a:ext cx="166896" cy="185437"/>
            </a:xfrm>
            <a:custGeom>
              <a:avLst/>
              <a:gdLst/>
              <a:ahLst/>
              <a:cxnLst/>
              <a:rect l="l" t="t" r="r" b="b"/>
              <a:pathLst>
                <a:path w="5194" h="5771" extrusionOk="0">
                  <a:moveTo>
                    <a:pt x="1021" y="1"/>
                  </a:moveTo>
                  <a:cubicBezTo>
                    <a:pt x="827" y="1"/>
                    <a:pt x="634" y="7"/>
                    <a:pt x="444" y="23"/>
                  </a:cubicBezTo>
                  <a:cubicBezTo>
                    <a:pt x="380" y="23"/>
                    <a:pt x="317" y="23"/>
                    <a:pt x="254" y="55"/>
                  </a:cubicBezTo>
                  <a:cubicBezTo>
                    <a:pt x="222" y="87"/>
                    <a:pt x="222" y="150"/>
                    <a:pt x="222" y="213"/>
                  </a:cubicBezTo>
                  <a:cubicBezTo>
                    <a:pt x="127" y="1385"/>
                    <a:pt x="222" y="2557"/>
                    <a:pt x="127" y="3729"/>
                  </a:cubicBezTo>
                  <a:cubicBezTo>
                    <a:pt x="95" y="4077"/>
                    <a:pt x="64" y="4425"/>
                    <a:pt x="0" y="4742"/>
                  </a:cubicBezTo>
                  <a:cubicBezTo>
                    <a:pt x="127" y="4837"/>
                    <a:pt x="254" y="4932"/>
                    <a:pt x="380" y="5027"/>
                  </a:cubicBezTo>
                  <a:cubicBezTo>
                    <a:pt x="1024" y="5515"/>
                    <a:pt x="1823" y="5770"/>
                    <a:pt x="2624" y="5770"/>
                  </a:cubicBezTo>
                  <a:cubicBezTo>
                    <a:pt x="2967" y="5770"/>
                    <a:pt x="3310" y="5723"/>
                    <a:pt x="3642" y="5629"/>
                  </a:cubicBezTo>
                  <a:cubicBezTo>
                    <a:pt x="4212" y="5470"/>
                    <a:pt x="4719" y="5217"/>
                    <a:pt x="5194" y="4900"/>
                  </a:cubicBezTo>
                  <a:cubicBezTo>
                    <a:pt x="5036" y="4204"/>
                    <a:pt x="5067" y="3539"/>
                    <a:pt x="5067" y="2842"/>
                  </a:cubicBezTo>
                  <a:cubicBezTo>
                    <a:pt x="5099" y="1987"/>
                    <a:pt x="5099" y="1100"/>
                    <a:pt x="5162" y="245"/>
                  </a:cubicBezTo>
                  <a:cubicBezTo>
                    <a:pt x="4486" y="95"/>
                    <a:pt x="3908" y="4"/>
                    <a:pt x="3242" y="4"/>
                  </a:cubicBezTo>
                  <a:cubicBezTo>
                    <a:pt x="3066" y="4"/>
                    <a:pt x="2884" y="10"/>
                    <a:pt x="2692" y="23"/>
                  </a:cubicBezTo>
                  <a:cubicBezTo>
                    <a:pt x="2578" y="28"/>
                    <a:pt x="2463" y="30"/>
                    <a:pt x="2349" y="30"/>
                  </a:cubicBezTo>
                  <a:cubicBezTo>
                    <a:pt x="1903" y="30"/>
                    <a:pt x="1458" y="1"/>
                    <a:pt x="1021" y="1"/>
                  </a:cubicBezTo>
                  <a:close/>
                </a:path>
              </a:pathLst>
            </a:custGeom>
            <a:solidFill>
              <a:srgbClr val="CB7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3;p43">
              <a:extLst>
                <a:ext uri="{FF2B5EF4-FFF2-40B4-BE49-F238E27FC236}">
                  <a16:creationId xmlns:a16="http://schemas.microsoft.com/office/drawing/2014/main" id="{CFD4D279-7B95-4C7C-9DDE-B17EC58B16A3}"/>
                </a:ext>
              </a:extLst>
            </p:cNvPr>
            <p:cNvSpPr/>
            <p:nvPr/>
          </p:nvSpPr>
          <p:spPr>
            <a:xfrm>
              <a:off x="4333257" y="1908925"/>
              <a:ext cx="413192" cy="500046"/>
            </a:xfrm>
            <a:custGeom>
              <a:avLst/>
              <a:gdLst/>
              <a:ahLst/>
              <a:cxnLst/>
              <a:rect l="l" t="t" r="r" b="b"/>
              <a:pathLst>
                <a:path w="12859" h="15562" extrusionOk="0">
                  <a:moveTo>
                    <a:pt x="7233" y="1"/>
                  </a:moveTo>
                  <a:cubicBezTo>
                    <a:pt x="5805" y="1"/>
                    <a:pt x="4344" y="543"/>
                    <a:pt x="3199" y="1676"/>
                  </a:cubicBezTo>
                  <a:cubicBezTo>
                    <a:pt x="1" y="4811"/>
                    <a:pt x="1362" y="12253"/>
                    <a:pt x="4814" y="14819"/>
                  </a:cubicBezTo>
                  <a:cubicBezTo>
                    <a:pt x="5480" y="15307"/>
                    <a:pt x="6285" y="15562"/>
                    <a:pt x="7089" y="15562"/>
                  </a:cubicBezTo>
                  <a:cubicBezTo>
                    <a:pt x="7433" y="15562"/>
                    <a:pt x="7776" y="15515"/>
                    <a:pt x="8108" y="15420"/>
                  </a:cubicBezTo>
                  <a:cubicBezTo>
                    <a:pt x="11465" y="14470"/>
                    <a:pt x="12858" y="10290"/>
                    <a:pt x="12795" y="6711"/>
                  </a:cubicBezTo>
                  <a:cubicBezTo>
                    <a:pt x="12763" y="5571"/>
                    <a:pt x="12605" y="4494"/>
                    <a:pt x="12288" y="3576"/>
                  </a:cubicBezTo>
                  <a:cubicBezTo>
                    <a:pt x="11487" y="1248"/>
                    <a:pt x="9397" y="1"/>
                    <a:pt x="7233" y="1"/>
                  </a:cubicBezTo>
                  <a:close/>
                </a:path>
              </a:pathLst>
            </a:custGeom>
            <a:solidFill>
              <a:srgbClr val="E29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04;p43">
              <a:extLst>
                <a:ext uri="{FF2B5EF4-FFF2-40B4-BE49-F238E27FC236}">
                  <a16:creationId xmlns:a16="http://schemas.microsoft.com/office/drawing/2014/main" id="{C9C7DAB0-2842-490F-914C-CB7FFA790A20}"/>
                </a:ext>
              </a:extLst>
            </p:cNvPr>
            <p:cNvSpPr/>
            <p:nvPr/>
          </p:nvSpPr>
          <p:spPr>
            <a:xfrm>
              <a:off x="4370917" y="1889613"/>
              <a:ext cx="383662" cy="341826"/>
            </a:xfrm>
            <a:custGeom>
              <a:avLst/>
              <a:gdLst/>
              <a:ahLst/>
              <a:cxnLst/>
              <a:rect l="l" t="t" r="r" b="b"/>
              <a:pathLst>
                <a:path w="11940" h="10638" extrusionOk="0">
                  <a:moveTo>
                    <a:pt x="6421" y="0"/>
                  </a:moveTo>
                  <a:cubicBezTo>
                    <a:pt x="5124" y="0"/>
                    <a:pt x="3796" y="446"/>
                    <a:pt x="2692" y="1390"/>
                  </a:cubicBezTo>
                  <a:cubicBezTo>
                    <a:pt x="2217" y="1802"/>
                    <a:pt x="1869" y="2309"/>
                    <a:pt x="1520" y="2815"/>
                  </a:cubicBezTo>
                  <a:cubicBezTo>
                    <a:pt x="1204" y="3290"/>
                    <a:pt x="792" y="3607"/>
                    <a:pt x="539" y="4114"/>
                  </a:cubicBezTo>
                  <a:cubicBezTo>
                    <a:pt x="285" y="4620"/>
                    <a:pt x="95" y="5190"/>
                    <a:pt x="32" y="5761"/>
                  </a:cubicBezTo>
                  <a:cubicBezTo>
                    <a:pt x="0" y="6331"/>
                    <a:pt x="159" y="6806"/>
                    <a:pt x="190" y="7344"/>
                  </a:cubicBezTo>
                  <a:cubicBezTo>
                    <a:pt x="159" y="6806"/>
                    <a:pt x="412" y="6236"/>
                    <a:pt x="824" y="5856"/>
                  </a:cubicBezTo>
                  <a:cubicBezTo>
                    <a:pt x="1172" y="5571"/>
                    <a:pt x="1584" y="5412"/>
                    <a:pt x="1964" y="5190"/>
                  </a:cubicBezTo>
                  <a:cubicBezTo>
                    <a:pt x="2344" y="4969"/>
                    <a:pt x="2724" y="4684"/>
                    <a:pt x="2851" y="4272"/>
                  </a:cubicBezTo>
                  <a:cubicBezTo>
                    <a:pt x="4086" y="5856"/>
                    <a:pt x="5986" y="6362"/>
                    <a:pt x="7854" y="6837"/>
                  </a:cubicBezTo>
                  <a:cubicBezTo>
                    <a:pt x="9406" y="7217"/>
                    <a:pt x="11148" y="8199"/>
                    <a:pt x="11180" y="10036"/>
                  </a:cubicBezTo>
                  <a:cubicBezTo>
                    <a:pt x="11180" y="10258"/>
                    <a:pt x="11180" y="10321"/>
                    <a:pt x="11306" y="10638"/>
                  </a:cubicBezTo>
                  <a:cubicBezTo>
                    <a:pt x="11401" y="10353"/>
                    <a:pt x="11433" y="10163"/>
                    <a:pt x="11465" y="9877"/>
                  </a:cubicBezTo>
                  <a:cubicBezTo>
                    <a:pt x="11496" y="9561"/>
                    <a:pt x="11591" y="9276"/>
                    <a:pt x="11655" y="8959"/>
                  </a:cubicBezTo>
                  <a:cubicBezTo>
                    <a:pt x="11781" y="8357"/>
                    <a:pt x="11845" y="7724"/>
                    <a:pt x="11876" y="7091"/>
                  </a:cubicBezTo>
                  <a:cubicBezTo>
                    <a:pt x="11940" y="5951"/>
                    <a:pt x="11845" y="4874"/>
                    <a:pt x="11623" y="3955"/>
                  </a:cubicBezTo>
                  <a:cubicBezTo>
                    <a:pt x="10953" y="1419"/>
                    <a:pt x="8736" y="0"/>
                    <a:pt x="6421" y="0"/>
                  </a:cubicBezTo>
                  <a:close/>
                </a:path>
              </a:pathLst>
            </a:custGeom>
            <a:solidFill>
              <a:srgbClr val="CB7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05;p43">
              <a:extLst>
                <a:ext uri="{FF2B5EF4-FFF2-40B4-BE49-F238E27FC236}">
                  <a16:creationId xmlns:a16="http://schemas.microsoft.com/office/drawing/2014/main" id="{DC94921F-9906-459E-9190-DEC29D8C91C1}"/>
                </a:ext>
              </a:extLst>
            </p:cNvPr>
            <p:cNvSpPr/>
            <p:nvPr/>
          </p:nvSpPr>
          <p:spPr>
            <a:xfrm>
              <a:off x="4315970" y="1867506"/>
              <a:ext cx="491531" cy="373862"/>
            </a:xfrm>
            <a:custGeom>
              <a:avLst/>
              <a:gdLst/>
              <a:ahLst/>
              <a:cxnLst/>
              <a:rect l="l" t="t" r="r" b="b"/>
              <a:pathLst>
                <a:path w="15297" h="11635" extrusionOk="0">
                  <a:moveTo>
                    <a:pt x="8736" y="1"/>
                  </a:moveTo>
                  <a:cubicBezTo>
                    <a:pt x="8568" y="1"/>
                    <a:pt x="8401" y="7"/>
                    <a:pt x="8234" y="20"/>
                  </a:cubicBezTo>
                  <a:cubicBezTo>
                    <a:pt x="7442" y="83"/>
                    <a:pt x="6841" y="495"/>
                    <a:pt x="6112" y="811"/>
                  </a:cubicBezTo>
                  <a:cubicBezTo>
                    <a:pt x="5416" y="1128"/>
                    <a:pt x="4592" y="1318"/>
                    <a:pt x="3832" y="1572"/>
                  </a:cubicBezTo>
                  <a:cubicBezTo>
                    <a:pt x="3009" y="1857"/>
                    <a:pt x="2122" y="2142"/>
                    <a:pt x="1457" y="2712"/>
                  </a:cubicBezTo>
                  <a:cubicBezTo>
                    <a:pt x="950" y="3155"/>
                    <a:pt x="602" y="3725"/>
                    <a:pt x="349" y="4327"/>
                  </a:cubicBezTo>
                  <a:cubicBezTo>
                    <a:pt x="32" y="5055"/>
                    <a:pt x="0" y="5847"/>
                    <a:pt x="95" y="6639"/>
                  </a:cubicBezTo>
                  <a:cubicBezTo>
                    <a:pt x="159" y="7272"/>
                    <a:pt x="254" y="7937"/>
                    <a:pt x="539" y="8539"/>
                  </a:cubicBezTo>
                  <a:cubicBezTo>
                    <a:pt x="792" y="9077"/>
                    <a:pt x="1362" y="9457"/>
                    <a:pt x="1900" y="9710"/>
                  </a:cubicBezTo>
                  <a:cubicBezTo>
                    <a:pt x="1837" y="9679"/>
                    <a:pt x="1900" y="8760"/>
                    <a:pt x="1900" y="8634"/>
                  </a:cubicBezTo>
                  <a:cubicBezTo>
                    <a:pt x="1869" y="7810"/>
                    <a:pt x="1932" y="6987"/>
                    <a:pt x="2185" y="6227"/>
                  </a:cubicBezTo>
                  <a:cubicBezTo>
                    <a:pt x="2407" y="5467"/>
                    <a:pt x="2914" y="4992"/>
                    <a:pt x="3547" y="4517"/>
                  </a:cubicBezTo>
                  <a:cubicBezTo>
                    <a:pt x="3801" y="4358"/>
                    <a:pt x="4054" y="4168"/>
                    <a:pt x="4244" y="3915"/>
                  </a:cubicBezTo>
                  <a:cubicBezTo>
                    <a:pt x="4371" y="3820"/>
                    <a:pt x="4814" y="3282"/>
                    <a:pt x="4751" y="3092"/>
                  </a:cubicBezTo>
                  <a:lnTo>
                    <a:pt x="4751" y="3092"/>
                  </a:lnTo>
                  <a:cubicBezTo>
                    <a:pt x="5099" y="3883"/>
                    <a:pt x="5669" y="4707"/>
                    <a:pt x="6366" y="5213"/>
                  </a:cubicBezTo>
                  <a:cubicBezTo>
                    <a:pt x="7696" y="6195"/>
                    <a:pt x="9184" y="6892"/>
                    <a:pt x="10673" y="7462"/>
                  </a:cubicBezTo>
                  <a:lnTo>
                    <a:pt x="11021" y="7620"/>
                  </a:lnTo>
                  <a:cubicBezTo>
                    <a:pt x="11433" y="7779"/>
                    <a:pt x="11813" y="7969"/>
                    <a:pt x="12161" y="8285"/>
                  </a:cubicBezTo>
                  <a:cubicBezTo>
                    <a:pt x="12921" y="8950"/>
                    <a:pt x="12985" y="10027"/>
                    <a:pt x="12953" y="10977"/>
                  </a:cubicBezTo>
                  <a:cubicBezTo>
                    <a:pt x="12953" y="11072"/>
                    <a:pt x="12953" y="11199"/>
                    <a:pt x="12985" y="11294"/>
                  </a:cubicBezTo>
                  <a:cubicBezTo>
                    <a:pt x="13067" y="11542"/>
                    <a:pt x="13315" y="11635"/>
                    <a:pt x="13577" y="11635"/>
                  </a:cubicBezTo>
                  <a:cubicBezTo>
                    <a:pt x="13817" y="11635"/>
                    <a:pt x="14069" y="11558"/>
                    <a:pt x="14220" y="11452"/>
                  </a:cubicBezTo>
                  <a:cubicBezTo>
                    <a:pt x="14505" y="11199"/>
                    <a:pt x="14758" y="10851"/>
                    <a:pt x="14885" y="10502"/>
                  </a:cubicBezTo>
                  <a:cubicBezTo>
                    <a:pt x="15296" y="9267"/>
                    <a:pt x="15265" y="7905"/>
                    <a:pt x="15201" y="6575"/>
                  </a:cubicBezTo>
                  <a:cubicBezTo>
                    <a:pt x="15170" y="5847"/>
                    <a:pt x="15138" y="5087"/>
                    <a:pt x="14948" y="4390"/>
                  </a:cubicBezTo>
                  <a:cubicBezTo>
                    <a:pt x="14726" y="3630"/>
                    <a:pt x="14315" y="2965"/>
                    <a:pt x="13808" y="2363"/>
                  </a:cubicBezTo>
                  <a:cubicBezTo>
                    <a:pt x="12527" y="821"/>
                    <a:pt x="10632" y="1"/>
                    <a:pt x="8736" y="1"/>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6;p43">
              <a:extLst>
                <a:ext uri="{FF2B5EF4-FFF2-40B4-BE49-F238E27FC236}">
                  <a16:creationId xmlns:a16="http://schemas.microsoft.com/office/drawing/2014/main" id="{59CC5668-9751-407E-8797-5ADB23D84B29}"/>
                </a:ext>
              </a:extLst>
            </p:cNvPr>
            <p:cNvSpPr/>
            <p:nvPr/>
          </p:nvSpPr>
          <p:spPr>
            <a:xfrm>
              <a:off x="4092103" y="2973249"/>
              <a:ext cx="924002" cy="20372"/>
            </a:xfrm>
            <a:custGeom>
              <a:avLst/>
              <a:gdLst/>
              <a:ahLst/>
              <a:cxnLst/>
              <a:rect l="l" t="t" r="r" b="b"/>
              <a:pathLst>
                <a:path w="28756" h="634" extrusionOk="0">
                  <a:moveTo>
                    <a:pt x="28471" y="0"/>
                  </a:moveTo>
                  <a:lnTo>
                    <a:pt x="222" y="64"/>
                  </a:lnTo>
                  <a:lnTo>
                    <a:pt x="0" y="634"/>
                  </a:lnTo>
                  <a:lnTo>
                    <a:pt x="28756" y="634"/>
                  </a:lnTo>
                  <a:lnTo>
                    <a:pt x="28471" y="0"/>
                  </a:lnTo>
                  <a:close/>
                </a:path>
              </a:pathLst>
            </a:custGeom>
            <a:solidFill>
              <a:srgbClr val="BD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7;p43">
              <a:extLst>
                <a:ext uri="{FF2B5EF4-FFF2-40B4-BE49-F238E27FC236}">
                  <a16:creationId xmlns:a16="http://schemas.microsoft.com/office/drawing/2014/main" id="{145629E5-1680-4F80-82BA-B9C91966FFF7}"/>
                </a:ext>
              </a:extLst>
            </p:cNvPr>
            <p:cNvSpPr/>
            <p:nvPr/>
          </p:nvSpPr>
          <p:spPr>
            <a:xfrm>
              <a:off x="4450284" y="3733376"/>
              <a:ext cx="480349" cy="175058"/>
            </a:xfrm>
            <a:custGeom>
              <a:avLst/>
              <a:gdLst/>
              <a:ahLst/>
              <a:cxnLst/>
              <a:rect l="l" t="t" r="r" b="b"/>
              <a:pathLst>
                <a:path w="14949" h="5448" extrusionOk="0">
                  <a:moveTo>
                    <a:pt x="13460" y="1"/>
                  </a:moveTo>
                  <a:cubicBezTo>
                    <a:pt x="13048" y="1"/>
                    <a:pt x="12605" y="32"/>
                    <a:pt x="12161" y="64"/>
                  </a:cubicBezTo>
                  <a:cubicBezTo>
                    <a:pt x="10483" y="286"/>
                    <a:pt x="8868" y="951"/>
                    <a:pt x="7158" y="1141"/>
                  </a:cubicBezTo>
                  <a:cubicBezTo>
                    <a:pt x="6740" y="1189"/>
                    <a:pt x="6326" y="1205"/>
                    <a:pt x="5914" y="1205"/>
                  </a:cubicBezTo>
                  <a:cubicBezTo>
                    <a:pt x="5233" y="1205"/>
                    <a:pt x="4555" y="1161"/>
                    <a:pt x="3864" y="1141"/>
                  </a:cubicBezTo>
                  <a:cubicBezTo>
                    <a:pt x="3437" y="1109"/>
                    <a:pt x="2890" y="1038"/>
                    <a:pt x="2352" y="1038"/>
                  </a:cubicBezTo>
                  <a:cubicBezTo>
                    <a:pt x="1814" y="1038"/>
                    <a:pt x="1283" y="1109"/>
                    <a:pt x="887" y="1363"/>
                  </a:cubicBezTo>
                  <a:cubicBezTo>
                    <a:pt x="571" y="1553"/>
                    <a:pt x="64" y="2059"/>
                    <a:pt x="32" y="2439"/>
                  </a:cubicBezTo>
                  <a:cubicBezTo>
                    <a:pt x="1" y="2946"/>
                    <a:pt x="539" y="3453"/>
                    <a:pt x="887" y="3706"/>
                  </a:cubicBezTo>
                  <a:cubicBezTo>
                    <a:pt x="1521" y="4181"/>
                    <a:pt x="2312" y="4466"/>
                    <a:pt x="3136" y="4656"/>
                  </a:cubicBezTo>
                  <a:cubicBezTo>
                    <a:pt x="4213" y="4910"/>
                    <a:pt x="5353" y="5005"/>
                    <a:pt x="6366" y="5163"/>
                  </a:cubicBezTo>
                  <a:cubicBezTo>
                    <a:pt x="6809" y="5258"/>
                    <a:pt x="7253" y="5321"/>
                    <a:pt x="7728" y="5385"/>
                  </a:cubicBezTo>
                  <a:cubicBezTo>
                    <a:pt x="8425" y="5448"/>
                    <a:pt x="9185" y="5448"/>
                    <a:pt x="9913" y="5448"/>
                  </a:cubicBezTo>
                  <a:lnTo>
                    <a:pt x="11496" y="5448"/>
                  </a:lnTo>
                  <a:cubicBezTo>
                    <a:pt x="11781" y="5448"/>
                    <a:pt x="12098" y="5448"/>
                    <a:pt x="12351" y="5321"/>
                  </a:cubicBezTo>
                  <a:cubicBezTo>
                    <a:pt x="12636" y="5163"/>
                    <a:pt x="12827" y="4846"/>
                    <a:pt x="12985" y="4561"/>
                  </a:cubicBezTo>
                  <a:cubicBezTo>
                    <a:pt x="13333" y="3959"/>
                    <a:pt x="13745" y="3389"/>
                    <a:pt x="14030" y="2756"/>
                  </a:cubicBezTo>
                  <a:cubicBezTo>
                    <a:pt x="14188" y="2376"/>
                    <a:pt x="14252" y="2091"/>
                    <a:pt x="14505" y="1743"/>
                  </a:cubicBezTo>
                  <a:cubicBezTo>
                    <a:pt x="14727" y="1426"/>
                    <a:pt x="14948" y="1014"/>
                    <a:pt x="14790" y="603"/>
                  </a:cubicBezTo>
                  <a:cubicBezTo>
                    <a:pt x="14600" y="128"/>
                    <a:pt x="13967" y="32"/>
                    <a:pt x="13460" y="1"/>
                  </a:cubicBezTo>
                  <a:close/>
                </a:path>
              </a:pathLst>
            </a:custGeom>
            <a:solidFill>
              <a:srgbClr val="E29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8;p43">
              <a:extLst>
                <a:ext uri="{FF2B5EF4-FFF2-40B4-BE49-F238E27FC236}">
                  <a16:creationId xmlns:a16="http://schemas.microsoft.com/office/drawing/2014/main" id="{1F85E123-DDBF-4B95-A08B-36F85A4FCFDA}"/>
                </a:ext>
              </a:extLst>
            </p:cNvPr>
            <p:cNvSpPr/>
            <p:nvPr/>
          </p:nvSpPr>
          <p:spPr>
            <a:xfrm>
              <a:off x="4461466" y="3733376"/>
              <a:ext cx="469167" cy="160823"/>
            </a:xfrm>
            <a:custGeom>
              <a:avLst/>
              <a:gdLst/>
              <a:ahLst/>
              <a:cxnLst/>
              <a:rect l="l" t="t" r="r" b="b"/>
              <a:pathLst>
                <a:path w="14601" h="5005" extrusionOk="0">
                  <a:moveTo>
                    <a:pt x="13112" y="1"/>
                  </a:moveTo>
                  <a:cubicBezTo>
                    <a:pt x="12700" y="1"/>
                    <a:pt x="12257" y="32"/>
                    <a:pt x="11813" y="64"/>
                  </a:cubicBezTo>
                  <a:cubicBezTo>
                    <a:pt x="10135" y="286"/>
                    <a:pt x="8520" y="951"/>
                    <a:pt x="6810" y="1141"/>
                  </a:cubicBezTo>
                  <a:cubicBezTo>
                    <a:pt x="6409" y="1184"/>
                    <a:pt x="6003" y="1201"/>
                    <a:pt x="5595" y="1201"/>
                  </a:cubicBezTo>
                  <a:cubicBezTo>
                    <a:pt x="5100" y="1201"/>
                    <a:pt x="4604" y="1176"/>
                    <a:pt x="4118" y="1141"/>
                  </a:cubicBezTo>
                  <a:cubicBezTo>
                    <a:pt x="3453" y="1458"/>
                    <a:pt x="1109" y="2218"/>
                    <a:pt x="1" y="3231"/>
                  </a:cubicBezTo>
                  <a:cubicBezTo>
                    <a:pt x="159" y="3421"/>
                    <a:pt x="381" y="3579"/>
                    <a:pt x="539" y="3706"/>
                  </a:cubicBezTo>
                  <a:cubicBezTo>
                    <a:pt x="1173" y="4181"/>
                    <a:pt x="1964" y="4466"/>
                    <a:pt x="2788" y="4656"/>
                  </a:cubicBezTo>
                  <a:cubicBezTo>
                    <a:pt x="3453" y="4814"/>
                    <a:pt x="4150" y="4910"/>
                    <a:pt x="4846" y="5005"/>
                  </a:cubicBezTo>
                  <a:cubicBezTo>
                    <a:pt x="7126" y="4593"/>
                    <a:pt x="9375" y="3896"/>
                    <a:pt x="11592" y="3358"/>
                  </a:cubicBezTo>
                  <a:cubicBezTo>
                    <a:pt x="12257" y="3168"/>
                    <a:pt x="12954" y="3009"/>
                    <a:pt x="13650" y="2819"/>
                  </a:cubicBezTo>
                  <a:cubicBezTo>
                    <a:pt x="13650" y="2788"/>
                    <a:pt x="13650" y="2788"/>
                    <a:pt x="13682" y="2756"/>
                  </a:cubicBezTo>
                  <a:cubicBezTo>
                    <a:pt x="13840" y="2376"/>
                    <a:pt x="13904" y="2059"/>
                    <a:pt x="14157" y="1743"/>
                  </a:cubicBezTo>
                  <a:cubicBezTo>
                    <a:pt x="14379" y="1426"/>
                    <a:pt x="14600" y="1014"/>
                    <a:pt x="14442" y="603"/>
                  </a:cubicBezTo>
                  <a:cubicBezTo>
                    <a:pt x="14252" y="128"/>
                    <a:pt x="13650" y="1"/>
                    <a:pt x="13112" y="1"/>
                  </a:cubicBezTo>
                  <a:close/>
                </a:path>
              </a:pathLst>
            </a:custGeom>
            <a:solidFill>
              <a:srgbClr val="CB7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9;p43">
              <a:extLst>
                <a:ext uri="{FF2B5EF4-FFF2-40B4-BE49-F238E27FC236}">
                  <a16:creationId xmlns:a16="http://schemas.microsoft.com/office/drawing/2014/main" id="{EE63299B-5FED-47E0-8031-AE1CB2D8E6A3}"/>
                </a:ext>
              </a:extLst>
            </p:cNvPr>
            <p:cNvSpPr/>
            <p:nvPr/>
          </p:nvSpPr>
          <p:spPr>
            <a:xfrm>
              <a:off x="4097180" y="2964092"/>
              <a:ext cx="913848" cy="613634"/>
            </a:xfrm>
            <a:custGeom>
              <a:avLst/>
              <a:gdLst/>
              <a:ahLst/>
              <a:cxnLst/>
              <a:rect l="l" t="t" r="r" b="b"/>
              <a:pathLst>
                <a:path w="28440" h="19097" extrusionOk="0">
                  <a:moveTo>
                    <a:pt x="570" y="0"/>
                  </a:moveTo>
                  <a:cubicBezTo>
                    <a:pt x="254" y="0"/>
                    <a:pt x="0" y="285"/>
                    <a:pt x="32" y="634"/>
                  </a:cubicBezTo>
                  <a:lnTo>
                    <a:pt x="1806" y="19096"/>
                  </a:lnTo>
                  <a:lnTo>
                    <a:pt x="26634" y="19096"/>
                  </a:lnTo>
                  <a:lnTo>
                    <a:pt x="28408" y="634"/>
                  </a:lnTo>
                  <a:cubicBezTo>
                    <a:pt x="28439" y="285"/>
                    <a:pt x="28186" y="0"/>
                    <a:pt x="27837" y="0"/>
                  </a:cubicBez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10;p43">
              <a:extLst>
                <a:ext uri="{FF2B5EF4-FFF2-40B4-BE49-F238E27FC236}">
                  <a16:creationId xmlns:a16="http://schemas.microsoft.com/office/drawing/2014/main" id="{090727A3-B5DD-4D1E-8FC0-A0BB67520893}"/>
                </a:ext>
              </a:extLst>
            </p:cNvPr>
            <p:cNvSpPr/>
            <p:nvPr/>
          </p:nvSpPr>
          <p:spPr>
            <a:xfrm>
              <a:off x="4670102" y="3734436"/>
              <a:ext cx="305291" cy="190385"/>
            </a:xfrm>
            <a:custGeom>
              <a:avLst/>
              <a:gdLst/>
              <a:ahLst/>
              <a:cxnLst/>
              <a:rect l="l" t="t" r="r" b="b"/>
              <a:pathLst>
                <a:path w="9501" h="5925" extrusionOk="0">
                  <a:moveTo>
                    <a:pt x="4954" y="1"/>
                  </a:moveTo>
                  <a:cubicBezTo>
                    <a:pt x="4094" y="1"/>
                    <a:pt x="3211" y="222"/>
                    <a:pt x="2280" y="696"/>
                  </a:cubicBezTo>
                  <a:cubicBezTo>
                    <a:pt x="2914" y="1013"/>
                    <a:pt x="3484" y="1583"/>
                    <a:pt x="3484" y="2280"/>
                  </a:cubicBezTo>
                  <a:cubicBezTo>
                    <a:pt x="3484" y="3008"/>
                    <a:pt x="3294" y="3705"/>
                    <a:pt x="2787" y="4243"/>
                  </a:cubicBezTo>
                  <a:cubicBezTo>
                    <a:pt x="2154" y="4940"/>
                    <a:pt x="950" y="5162"/>
                    <a:pt x="0" y="5225"/>
                  </a:cubicBezTo>
                  <a:cubicBezTo>
                    <a:pt x="950" y="5415"/>
                    <a:pt x="1362" y="5637"/>
                    <a:pt x="2185" y="5732"/>
                  </a:cubicBezTo>
                  <a:cubicBezTo>
                    <a:pt x="2882" y="5795"/>
                    <a:pt x="3325" y="5890"/>
                    <a:pt x="4022" y="5922"/>
                  </a:cubicBezTo>
                  <a:cubicBezTo>
                    <a:pt x="4076" y="5924"/>
                    <a:pt x="4130" y="5925"/>
                    <a:pt x="4184" y="5925"/>
                  </a:cubicBezTo>
                  <a:cubicBezTo>
                    <a:pt x="4985" y="5925"/>
                    <a:pt x="5780" y="5708"/>
                    <a:pt x="6492" y="5352"/>
                  </a:cubicBezTo>
                  <a:cubicBezTo>
                    <a:pt x="8171" y="4465"/>
                    <a:pt x="9501" y="1931"/>
                    <a:pt x="7474" y="633"/>
                  </a:cubicBezTo>
                  <a:cubicBezTo>
                    <a:pt x="7316" y="538"/>
                    <a:pt x="7157" y="475"/>
                    <a:pt x="6999" y="411"/>
                  </a:cubicBezTo>
                  <a:cubicBezTo>
                    <a:pt x="6322" y="143"/>
                    <a:pt x="5645" y="1"/>
                    <a:pt x="4954" y="1"/>
                  </a:cubicBez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1;p43">
              <a:extLst>
                <a:ext uri="{FF2B5EF4-FFF2-40B4-BE49-F238E27FC236}">
                  <a16:creationId xmlns:a16="http://schemas.microsoft.com/office/drawing/2014/main" id="{923E5178-8343-47E0-9A50-6DF12EFF7255}"/>
                </a:ext>
              </a:extLst>
            </p:cNvPr>
            <p:cNvSpPr/>
            <p:nvPr/>
          </p:nvSpPr>
          <p:spPr>
            <a:xfrm>
              <a:off x="4090046" y="2981379"/>
              <a:ext cx="928083" cy="613634"/>
            </a:xfrm>
            <a:custGeom>
              <a:avLst/>
              <a:gdLst/>
              <a:ahLst/>
              <a:cxnLst/>
              <a:rect l="l" t="t" r="r" b="b"/>
              <a:pathLst>
                <a:path w="28883" h="19097" extrusionOk="0">
                  <a:moveTo>
                    <a:pt x="602" y="1"/>
                  </a:moveTo>
                  <a:cubicBezTo>
                    <a:pt x="254" y="1"/>
                    <a:pt x="1" y="286"/>
                    <a:pt x="32" y="602"/>
                  </a:cubicBezTo>
                  <a:lnTo>
                    <a:pt x="1837" y="19097"/>
                  </a:lnTo>
                  <a:lnTo>
                    <a:pt x="27046" y="19097"/>
                  </a:lnTo>
                  <a:lnTo>
                    <a:pt x="28851" y="602"/>
                  </a:lnTo>
                  <a:cubicBezTo>
                    <a:pt x="28883" y="286"/>
                    <a:pt x="28630" y="1"/>
                    <a:pt x="28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2;p43">
              <a:extLst>
                <a:ext uri="{FF2B5EF4-FFF2-40B4-BE49-F238E27FC236}">
                  <a16:creationId xmlns:a16="http://schemas.microsoft.com/office/drawing/2014/main" id="{2D52EA67-5AD1-4878-A874-29255DF43BAD}"/>
                </a:ext>
              </a:extLst>
            </p:cNvPr>
            <p:cNvSpPr/>
            <p:nvPr/>
          </p:nvSpPr>
          <p:spPr>
            <a:xfrm>
              <a:off x="4149074" y="3593985"/>
              <a:ext cx="809032" cy="36663"/>
            </a:xfrm>
            <a:custGeom>
              <a:avLst/>
              <a:gdLst/>
              <a:ahLst/>
              <a:cxnLst/>
              <a:rect l="l" t="t" r="r" b="b"/>
              <a:pathLst>
                <a:path w="25178" h="1141" extrusionOk="0">
                  <a:moveTo>
                    <a:pt x="0" y="0"/>
                  </a:moveTo>
                  <a:lnTo>
                    <a:pt x="0" y="1140"/>
                  </a:lnTo>
                  <a:lnTo>
                    <a:pt x="25177" y="1140"/>
                  </a:lnTo>
                  <a:lnTo>
                    <a:pt x="25177" y="0"/>
                  </a:ln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3;p43">
              <a:extLst>
                <a:ext uri="{FF2B5EF4-FFF2-40B4-BE49-F238E27FC236}">
                  <a16:creationId xmlns:a16="http://schemas.microsoft.com/office/drawing/2014/main" id="{FCD0C0AC-2335-4100-A4B2-21B8EDD162EA}"/>
                </a:ext>
              </a:extLst>
            </p:cNvPr>
            <p:cNvSpPr/>
            <p:nvPr/>
          </p:nvSpPr>
          <p:spPr>
            <a:xfrm>
              <a:off x="4494048" y="3231980"/>
              <a:ext cx="120111" cy="112207"/>
            </a:xfrm>
            <a:custGeom>
              <a:avLst/>
              <a:gdLst/>
              <a:ahLst/>
              <a:cxnLst/>
              <a:rect l="l" t="t" r="r" b="b"/>
              <a:pathLst>
                <a:path w="3738" h="3492" extrusionOk="0">
                  <a:moveTo>
                    <a:pt x="1841" y="0"/>
                  </a:moveTo>
                  <a:cubicBezTo>
                    <a:pt x="1003" y="0"/>
                    <a:pt x="270" y="625"/>
                    <a:pt x="127" y="1481"/>
                  </a:cubicBezTo>
                  <a:cubicBezTo>
                    <a:pt x="0" y="2431"/>
                    <a:pt x="665" y="3317"/>
                    <a:pt x="1615" y="3476"/>
                  </a:cubicBezTo>
                  <a:cubicBezTo>
                    <a:pt x="1693" y="3486"/>
                    <a:pt x="1771" y="3491"/>
                    <a:pt x="1848" y="3491"/>
                  </a:cubicBezTo>
                  <a:cubicBezTo>
                    <a:pt x="2706" y="3491"/>
                    <a:pt x="3463" y="2859"/>
                    <a:pt x="3579" y="1987"/>
                  </a:cubicBezTo>
                  <a:cubicBezTo>
                    <a:pt x="3737" y="1037"/>
                    <a:pt x="3072" y="150"/>
                    <a:pt x="2122" y="24"/>
                  </a:cubicBezTo>
                  <a:cubicBezTo>
                    <a:pt x="2028" y="8"/>
                    <a:pt x="1934" y="0"/>
                    <a:pt x="1841" y="0"/>
                  </a:cubicBez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14;p43">
              <a:extLst>
                <a:ext uri="{FF2B5EF4-FFF2-40B4-BE49-F238E27FC236}">
                  <a16:creationId xmlns:a16="http://schemas.microsoft.com/office/drawing/2014/main" id="{4EA9C67A-BE9E-4C56-AC63-30873910EC75}"/>
                </a:ext>
              </a:extLst>
            </p:cNvPr>
            <p:cNvSpPr/>
            <p:nvPr/>
          </p:nvSpPr>
          <p:spPr>
            <a:xfrm>
              <a:off x="3628945" y="3333165"/>
              <a:ext cx="1012688" cy="548213"/>
            </a:xfrm>
            <a:custGeom>
              <a:avLst/>
              <a:gdLst/>
              <a:ahLst/>
              <a:cxnLst/>
              <a:rect l="l" t="t" r="r" b="b"/>
              <a:pathLst>
                <a:path w="31516" h="17061" extrusionOk="0">
                  <a:moveTo>
                    <a:pt x="4773" y="0"/>
                  </a:moveTo>
                  <a:cubicBezTo>
                    <a:pt x="2249" y="0"/>
                    <a:pt x="1" y="2254"/>
                    <a:pt x="1018" y="5045"/>
                  </a:cubicBezTo>
                  <a:cubicBezTo>
                    <a:pt x="1493" y="6312"/>
                    <a:pt x="2633" y="7420"/>
                    <a:pt x="3742" y="8181"/>
                  </a:cubicBezTo>
                  <a:cubicBezTo>
                    <a:pt x="8587" y="11442"/>
                    <a:pt x="14382" y="13248"/>
                    <a:pt x="19924" y="14831"/>
                  </a:cubicBezTo>
                  <a:cubicBezTo>
                    <a:pt x="21128" y="15179"/>
                    <a:pt x="22268" y="15559"/>
                    <a:pt x="23471" y="15908"/>
                  </a:cubicBezTo>
                  <a:cubicBezTo>
                    <a:pt x="24643" y="16256"/>
                    <a:pt x="25847" y="16573"/>
                    <a:pt x="27050" y="16826"/>
                  </a:cubicBezTo>
                  <a:cubicBezTo>
                    <a:pt x="27303" y="16889"/>
                    <a:pt x="27588" y="16921"/>
                    <a:pt x="27842" y="16984"/>
                  </a:cubicBezTo>
                  <a:cubicBezTo>
                    <a:pt x="27968" y="16984"/>
                    <a:pt x="28127" y="17016"/>
                    <a:pt x="28253" y="17016"/>
                  </a:cubicBezTo>
                  <a:cubicBezTo>
                    <a:pt x="28343" y="17039"/>
                    <a:pt x="28433" y="17061"/>
                    <a:pt x="28522" y="17061"/>
                  </a:cubicBezTo>
                  <a:cubicBezTo>
                    <a:pt x="28559" y="17061"/>
                    <a:pt x="28596" y="17057"/>
                    <a:pt x="28633" y="17048"/>
                  </a:cubicBezTo>
                  <a:cubicBezTo>
                    <a:pt x="28887" y="17016"/>
                    <a:pt x="29140" y="16889"/>
                    <a:pt x="29393" y="16794"/>
                  </a:cubicBezTo>
                  <a:cubicBezTo>
                    <a:pt x="29647" y="16699"/>
                    <a:pt x="29900" y="16573"/>
                    <a:pt x="30154" y="16478"/>
                  </a:cubicBezTo>
                  <a:cubicBezTo>
                    <a:pt x="30565" y="16256"/>
                    <a:pt x="30945" y="16066"/>
                    <a:pt x="31262" y="15718"/>
                  </a:cubicBezTo>
                  <a:cubicBezTo>
                    <a:pt x="31325" y="15623"/>
                    <a:pt x="31389" y="15528"/>
                    <a:pt x="31452" y="15433"/>
                  </a:cubicBezTo>
                  <a:cubicBezTo>
                    <a:pt x="31484" y="15338"/>
                    <a:pt x="31515" y="15179"/>
                    <a:pt x="31452" y="15084"/>
                  </a:cubicBezTo>
                  <a:cubicBezTo>
                    <a:pt x="31420" y="14989"/>
                    <a:pt x="31294" y="14926"/>
                    <a:pt x="31230" y="14894"/>
                  </a:cubicBezTo>
                  <a:cubicBezTo>
                    <a:pt x="31040" y="14736"/>
                    <a:pt x="30882" y="14609"/>
                    <a:pt x="30692" y="14514"/>
                  </a:cubicBezTo>
                  <a:cubicBezTo>
                    <a:pt x="30312" y="14261"/>
                    <a:pt x="29900" y="14039"/>
                    <a:pt x="29488" y="13818"/>
                  </a:cubicBezTo>
                  <a:cubicBezTo>
                    <a:pt x="28855" y="13501"/>
                    <a:pt x="28158" y="13248"/>
                    <a:pt x="27525" y="12931"/>
                  </a:cubicBezTo>
                  <a:cubicBezTo>
                    <a:pt x="27493" y="12931"/>
                    <a:pt x="27462" y="12899"/>
                    <a:pt x="27430" y="12899"/>
                  </a:cubicBezTo>
                  <a:cubicBezTo>
                    <a:pt x="25910" y="12107"/>
                    <a:pt x="24390" y="11221"/>
                    <a:pt x="22901" y="10366"/>
                  </a:cubicBezTo>
                  <a:cubicBezTo>
                    <a:pt x="22110" y="9891"/>
                    <a:pt x="21286" y="9416"/>
                    <a:pt x="20494" y="8972"/>
                  </a:cubicBezTo>
                  <a:cubicBezTo>
                    <a:pt x="15681" y="6249"/>
                    <a:pt x="11500" y="2448"/>
                    <a:pt x="6402" y="327"/>
                  </a:cubicBezTo>
                  <a:cubicBezTo>
                    <a:pt x="5866" y="103"/>
                    <a:pt x="5313" y="0"/>
                    <a:pt x="4773" y="0"/>
                  </a:cubicBezTo>
                  <a:close/>
                </a:path>
              </a:pathLst>
            </a:custGeom>
            <a:solidFill>
              <a:srgbClr val="E29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15;p43">
              <a:extLst>
                <a:ext uri="{FF2B5EF4-FFF2-40B4-BE49-F238E27FC236}">
                  <a16:creationId xmlns:a16="http://schemas.microsoft.com/office/drawing/2014/main" id="{38C185C3-77F1-46F9-B183-49F1EDE247AC}"/>
                </a:ext>
              </a:extLst>
            </p:cNvPr>
            <p:cNvSpPr/>
            <p:nvPr/>
          </p:nvSpPr>
          <p:spPr>
            <a:xfrm>
              <a:off x="4675179" y="3333230"/>
              <a:ext cx="804116" cy="509075"/>
            </a:xfrm>
            <a:custGeom>
              <a:avLst/>
              <a:gdLst/>
              <a:ahLst/>
              <a:cxnLst/>
              <a:rect l="l" t="t" r="r" b="b"/>
              <a:pathLst>
                <a:path w="25025" h="15843" extrusionOk="0">
                  <a:moveTo>
                    <a:pt x="20239" y="1"/>
                  </a:moveTo>
                  <a:cubicBezTo>
                    <a:pt x="19703" y="1"/>
                    <a:pt x="19154" y="103"/>
                    <a:pt x="18622" y="325"/>
                  </a:cubicBezTo>
                  <a:cubicBezTo>
                    <a:pt x="13523" y="2446"/>
                    <a:pt x="9343" y="6247"/>
                    <a:pt x="4529" y="8970"/>
                  </a:cubicBezTo>
                  <a:cubicBezTo>
                    <a:pt x="3737" y="9414"/>
                    <a:pt x="2914" y="9889"/>
                    <a:pt x="2122" y="10364"/>
                  </a:cubicBezTo>
                  <a:cubicBezTo>
                    <a:pt x="1426" y="10744"/>
                    <a:pt x="729" y="11155"/>
                    <a:pt x="0" y="11567"/>
                  </a:cubicBezTo>
                  <a:lnTo>
                    <a:pt x="1742" y="15842"/>
                  </a:lnTo>
                  <a:cubicBezTo>
                    <a:pt x="2851" y="15526"/>
                    <a:pt x="3959" y="15146"/>
                    <a:pt x="5067" y="14829"/>
                  </a:cubicBezTo>
                  <a:cubicBezTo>
                    <a:pt x="10641" y="13246"/>
                    <a:pt x="16437" y="11440"/>
                    <a:pt x="21282" y="8179"/>
                  </a:cubicBezTo>
                  <a:cubicBezTo>
                    <a:pt x="22390" y="7418"/>
                    <a:pt x="23531" y="6310"/>
                    <a:pt x="24006" y="5043"/>
                  </a:cubicBezTo>
                  <a:cubicBezTo>
                    <a:pt x="25024" y="2274"/>
                    <a:pt x="22767" y="1"/>
                    <a:pt x="20239" y="1"/>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16;p43">
              <a:extLst>
                <a:ext uri="{FF2B5EF4-FFF2-40B4-BE49-F238E27FC236}">
                  <a16:creationId xmlns:a16="http://schemas.microsoft.com/office/drawing/2014/main" id="{707F58B7-4BBE-4B16-8C95-6D139210E8EB}"/>
                </a:ext>
              </a:extLst>
            </p:cNvPr>
            <p:cNvSpPr/>
            <p:nvPr/>
          </p:nvSpPr>
          <p:spPr>
            <a:xfrm>
              <a:off x="4413653" y="3704906"/>
              <a:ext cx="317533" cy="180167"/>
            </a:xfrm>
            <a:custGeom>
              <a:avLst/>
              <a:gdLst/>
              <a:ahLst/>
              <a:cxnLst/>
              <a:rect l="l" t="t" r="r" b="b"/>
              <a:pathLst>
                <a:path w="9882" h="5607" extrusionOk="0">
                  <a:moveTo>
                    <a:pt x="8139" y="0"/>
                  </a:moveTo>
                  <a:cubicBezTo>
                    <a:pt x="7348" y="443"/>
                    <a:pt x="6524" y="918"/>
                    <a:pt x="5733" y="1330"/>
                  </a:cubicBezTo>
                  <a:cubicBezTo>
                    <a:pt x="4877" y="1774"/>
                    <a:pt x="0" y="3452"/>
                    <a:pt x="1331" y="5225"/>
                  </a:cubicBezTo>
                  <a:cubicBezTo>
                    <a:pt x="1584" y="5574"/>
                    <a:pt x="2091" y="5605"/>
                    <a:pt x="2534" y="5605"/>
                  </a:cubicBezTo>
                  <a:cubicBezTo>
                    <a:pt x="2594" y="5606"/>
                    <a:pt x="2654" y="5607"/>
                    <a:pt x="2714" y="5607"/>
                  </a:cubicBezTo>
                  <a:cubicBezTo>
                    <a:pt x="5153" y="5607"/>
                    <a:pt x="7532" y="4986"/>
                    <a:pt x="9881" y="4275"/>
                  </a:cubicBezTo>
                  <a:lnTo>
                    <a:pt x="8139" y="0"/>
                  </a:lnTo>
                  <a:close/>
                </a:path>
              </a:pathLst>
            </a:custGeom>
            <a:solidFill>
              <a:srgbClr val="E29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17;p43">
              <a:extLst>
                <a:ext uri="{FF2B5EF4-FFF2-40B4-BE49-F238E27FC236}">
                  <a16:creationId xmlns:a16="http://schemas.microsoft.com/office/drawing/2014/main" id="{D8034CC4-EFED-4BDC-9518-E0FD14DD25BB}"/>
                </a:ext>
              </a:extLst>
            </p:cNvPr>
            <p:cNvSpPr/>
            <p:nvPr/>
          </p:nvSpPr>
          <p:spPr>
            <a:xfrm>
              <a:off x="4144993" y="3724218"/>
              <a:ext cx="451847" cy="136402"/>
            </a:xfrm>
            <a:custGeom>
              <a:avLst/>
              <a:gdLst/>
              <a:ahLst/>
              <a:cxnLst/>
              <a:rect l="l" t="t" r="r" b="b"/>
              <a:pathLst>
                <a:path w="14062" h="4245" extrusionOk="0">
                  <a:moveTo>
                    <a:pt x="10008" y="1"/>
                  </a:moveTo>
                  <a:cubicBezTo>
                    <a:pt x="9217" y="191"/>
                    <a:pt x="8456" y="349"/>
                    <a:pt x="7633" y="413"/>
                  </a:cubicBezTo>
                  <a:cubicBezTo>
                    <a:pt x="7364" y="432"/>
                    <a:pt x="7095" y="441"/>
                    <a:pt x="6826" y="441"/>
                  </a:cubicBezTo>
                  <a:cubicBezTo>
                    <a:pt x="5595" y="441"/>
                    <a:pt x="4364" y="269"/>
                    <a:pt x="3132" y="269"/>
                  </a:cubicBezTo>
                  <a:cubicBezTo>
                    <a:pt x="2922" y="269"/>
                    <a:pt x="2713" y="274"/>
                    <a:pt x="2503" y="286"/>
                  </a:cubicBezTo>
                  <a:cubicBezTo>
                    <a:pt x="2059" y="317"/>
                    <a:pt x="1648" y="381"/>
                    <a:pt x="1204" y="476"/>
                  </a:cubicBezTo>
                  <a:cubicBezTo>
                    <a:pt x="729" y="571"/>
                    <a:pt x="127" y="793"/>
                    <a:pt x="32" y="1299"/>
                  </a:cubicBezTo>
                  <a:cubicBezTo>
                    <a:pt x="1" y="1363"/>
                    <a:pt x="1" y="1458"/>
                    <a:pt x="32" y="1521"/>
                  </a:cubicBezTo>
                  <a:cubicBezTo>
                    <a:pt x="1299" y="1933"/>
                    <a:pt x="2598" y="2313"/>
                    <a:pt x="3864" y="2661"/>
                  </a:cubicBezTo>
                  <a:cubicBezTo>
                    <a:pt x="5606" y="3168"/>
                    <a:pt x="7380" y="3769"/>
                    <a:pt x="9153" y="4244"/>
                  </a:cubicBezTo>
                  <a:cubicBezTo>
                    <a:pt x="10135" y="3864"/>
                    <a:pt x="11243" y="3579"/>
                    <a:pt x="12225" y="3136"/>
                  </a:cubicBezTo>
                  <a:cubicBezTo>
                    <a:pt x="12922" y="2819"/>
                    <a:pt x="13555" y="2471"/>
                    <a:pt x="14062" y="1996"/>
                  </a:cubicBezTo>
                  <a:cubicBezTo>
                    <a:pt x="12953" y="1394"/>
                    <a:pt x="11750" y="919"/>
                    <a:pt x="11370" y="729"/>
                  </a:cubicBezTo>
                  <a:cubicBezTo>
                    <a:pt x="10927" y="476"/>
                    <a:pt x="10452" y="254"/>
                    <a:pt x="10008" y="1"/>
                  </a:cubicBezTo>
                  <a:close/>
                </a:path>
              </a:pathLst>
            </a:custGeom>
            <a:solidFill>
              <a:srgbClr val="CB7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18;p43">
              <a:extLst>
                <a:ext uri="{FF2B5EF4-FFF2-40B4-BE49-F238E27FC236}">
                  <a16:creationId xmlns:a16="http://schemas.microsoft.com/office/drawing/2014/main" id="{CDDDB5EE-EFC5-4A69-A01D-46E0FD69E6E9}"/>
                </a:ext>
              </a:extLst>
            </p:cNvPr>
            <p:cNvSpPr/>
            <p:nvPr/>
          </p:nvSpPr>
          <p:spPr>
            <a:xfrm>
              <a:off x="3628913" y="3333230"/>
              <a:ext cx="804116" cy="509075"/>
            </a:xfrm>
            <a:custGeom>
              <a:avLst/>
              <a:gdLst/>
              <a:ahLst/>
              <a:cxnLst/>
              <a:rect l="l" t="t" r="r" b="b"/>
              <a:pathLst>
                <a:path w="25025" h="15843" extrusionOk="0">
                  <a:moveTo>
                    <a:pt x="4902" y="1"/>
                  </a:moveTo>
                  <a:cubicBezTo>
                    <a:pt x="2343" y="1"/>
                    <a:pt x="0" y="2274"/>
                    <a:pt x="1019" y="5043"/>
                  </a:cubicBezTo>
                  <a:cubicBezTo>
                    <a:pt x="1494" y="6310"/>
                    <a:pt x="2634" y="7418"/>
                    <a:pt x="3743" y="8179"/>
                  </a:cubicBezTo>
                  <a:cubicBezTo>
                    <a:pt x="8588" y="11440"/>
                    <a:pt x="14383" y="13246"/>
                    <a:pt x="19957" y="14829"/>
                  </a:cubicBezTo>
                  <a:cubicBezTo>
                    <a:pt x="21066" y="15146"/>
                    <a:pt x="22174" y="15526"/>
                    <a:pt x="23282" y="15842"/>
                  </a:cubicBezTo>
                  <a:lnTo>
                    <a:pt x="25024" y="11535"/>
                  </a:lnTo>
                  <a:cubicBezTo>
                    <a:pt x="24327" y="11155"/>
                    <a:pt x="23599" y="10744"/>
                    <a:pt x="22902" y="10364"/>
                  </a:cubicBezTo>
                  <a:cubicBezTo>
                    <a:pt x="22111" y="9889"/>
                    <a:pt x="21319" y="9382"/>
                    <a:pt x="20495" y="8939"/>
                  </a:cubicBezTo>
                  <a:cubicBezTo>
                    <a:pt x="15713" y="6215"/>
                    <a:pt x="11628" y="2446"/>
                    <a:pt x="6529" y="325"/>
                  </a:cubicBezTo>
                  <a:cubicBezTo>
                    <a:pt x="5997" y="103"/>
                    <a:pt x="5445" y="1"/>
                    <a:pt x="4902" y="1"/>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19;p43">
              <a:extLst>
                <a:ext uri="{FF2B5EF4-FFF2-40B4-BE49-F238E27FC236}">
                  <a16:creationId xmlns:a16="http://schemas.microsoft.com/office/drawing/2014/main" id="{85522D1D-296F-4CC5-A52E-8E7B65702872}"/>
                </a:ext>
              </a:extLst>
            </p:cNvPr>
            <p:cNvSpPr/>
            <p:nvPr/>
          </p:nvSpPr>
          <p:spPr>
            <a:xfrm>
              <a:off x="4191810" y="3739834"/>
              <a:ext cx="463029" cy="168599"/>
            </a:xfrm>
            <a:custGeom>
              <a:avLst/>
              <a:gdLst/>
              <a:ahLst/>
              <a:cxnLst/>
              <a:rect l="l" t="t" r="r" b="b"/>
              <a:pathLst>
                <a:path w="14410" h="5247" extrusionOk="0">
                  <a:moveTo>
                    <a:pt x="2585" y="1"/>
                  </a:moveTo>
                  <a:cubicBezTo>
                    <a:pt x="2218" y="1"/>
                    <a:pt x="1854" y="67"/>
                    <a:pt x="1489" y="243"/>
                  </a:cubicBezTo>
                  <a:cubicBezTo>
                    <a:pt x="1204" y="370"/>
                    <a:pt x="982" y="560"/>
                    <a:pt x="729" y="782"/>
                  </a:cubicBezTo>
                  <a:cubicBezTo>
                    <a:pt x="539" y="940"/>
                    <a:pt x="381" y="1098"/>
                    <a:pt x="254" y="1320"/>
                  </a:cubicBezTo>
                  <a:cubicBezTo>
                    <a:pt x="1" y="1732"/>
                    <a:pt x="191" y="2143"/>
                    <a:pt x="381" y="2555"/>
                  </a:cubicBezTo>
                  <a:cubicBezTo>
                    <a:pt x="666" y="3188"/>
                    <a:pt x="1046" y="3758"/>
                    <a:pt x="1394" y="4360"/>
                  </a:cubicBezTo>
                  <a:cubicBezTo>
                    <a:pt x="1552" y="4645"/>
                    <a:pt x="1742" y="4962"/>
                    <a:pt x="2059" y="5120"/>
                  </a:cubicBezTo>
                  <a:cubicBezTo>
                    <a:pt x="2312" y="5247"/>
                    <a:pt x="2629" y="5247"/>
                    <a:pt x="2914" y="5247"/>
                  </a:cubicBezTo>
                  <a:lnTo>
                    <a:pt x="4498" y="5247"/>
                  </a:lnTo>
                  <a:cubicBezTo>
                    <a:pt x="5226" y="5247"/>
                    <a:pt x="5954" y="5247"/>
                    <a:pt x="6683" y="5184"/>
                  </a:cubicBezTo>
                  <a:cubicBezTo>
                    <a:pt x="7126" y="5120"/>
                    <a:pt x="7601" y="5057"/>
                    <a:pt x="8045" y="4962"/>
                  </a:cubicBezTo>
                  <a:cubicBezTo>
                    <a:pt x="9058" y="4804"/>
                    <a:pt x="10198" y="4709"/>
                    <a:pt x="11275" y="4455"/>
                  </a:cubicBezTo>
                  <a:cubicBezTo>
                    <a:pt x="12098" y="4265"/>
                    <a:pt x="12858" y="3980"/>
                    <a:pt x="13492" y="3505"/>
                  </a:cubicBezTo>
                  <a:cubicBezTo>
                    <a:pt x="13840" y="3252"/>
                    <a:pt x="14410" y="2745"/>
                    <a:pt x="14347" y="2238"/>
                  </a:cubicBezTo>
                  <a:cubicBezTo>
                    <a:pt x="14315" y="1858"/>
                    <a:pt x="13808" y="1352"/>
                    <a:pt x="13492" y="1162"/>
                  </a:cubicBezTo>
                  <a:cubicBezTo>
                    <a:pt x="13112" y="908"/>
                    <a:pt x="12589" y="837"/>
                    <a:pt x="12051" y="837"/>
                  </a:cubicBezTo>
                  <a:cubicBezTo>
                    <a:pt x="11512" y="837"/>
                    <a:pt x="10958" y="908"/>
                    <a:pt x="10515" y="940"/>
                  </a:cubicBezTo>
                  <a:cubicBezTo>
                    <a:pt x="9844" y="960"/>
                    <a:pt x="9161" y="1004"/>
                    <a:pt x="8481" y="1004"/>
                  </a:cubicBezTo>
                  <a:cubicBezTo>
                    <a:pt x="8070" y="1004"/>
                    <a:pt x="7659" y="988"/>
                    <a:pt x="7253" y="940"/>
                  </a:cubicBezTo>
                  <a:cubicBezTo>
                    <a:pt x="6239" y="845"/>
                    <a:pt x="5258" y="560"/>
                    <a:pt x="4276" y="307"/>
                  </a:cubicBezTo>
                  <a:cubicBezTo>
                    <a:pt x="3703" y="154"/>
                    <a:pt x="3142" y="1"/>
                    <a:pt x="2585" y="1"/>
                  </a:cubicBezTo>
                  <a:close/>
                </a:path>
              </a:pathLst>
            </a:custGeom>
            <a:solidFill>
              <a:srgbClr val="E29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20;p43">
              <a:extLst>
                <a:ext uri="{FF2B5EF4-FFF2-40B4-BE49-F238E27FC236}">
                  <a16:creationId xmlns:a16="http://schemas.microsoft.com/office/drawing/2014/main" id="{70EA0E13-20F2-4C2A-857D-7A05F502376B}"/>
                </a:ext>
              </a:extLst>
            </p:cNvPr>
            <p:cNvSpPr/>
            <p:nvPr/>
          </p:nvSpPr>
          <p:spPr>
            <a:xfrm>
              <a:off x="4125681" y="3734436"/>
              <a:ext cx="305291" cy="190385"/>
            </a:xfrm>
            <a:custGeom>
              <a:avLst/>
              <a:gdLst/>
              <a:ahLst/>
              <a:cxnLst/>
              <a:rect l="l" t="t" r="r" b="b"/>
              <a:pathLst>
                <a:path w="9501" h="5925" extrusionOk="0">
                  <a:moveTo>
                    <a:pt x="4557" y="1"/>
                  </a:moveTo>
                  <a:cubicBezTo>
                    <a:pt x="3862" y="1"/>
                    <a:pt x="3179" y="143"/>
                    <a:pt x="2502" y="411"/>
                  </a:cubicBezTo>
                  <a:cubicBezTo>
                    <a:pt x="2344" y="475"/>
                    <a:pt x="2185" y="538"/>
                    <a:pt x="2027" y="633"/>
                  </a:cubicBezTo>
                  <a:cubicBezTo>
                    <a:pt x="0" y="1931"/>
                    <a:pt x="1330" y="4465"/>
                    <a:pt x="3009" y="5352"/>
                  </a:cubicBezTo>
                  <a:cubicBezTo>
                    <a:pt x="3721" y="5708"/>
                    <a:pt x="4516" y="5925"/>
                    <a:pt x="5317" y="5925"/>
                  </a:cubicBezTo>
                  <a:cubicBezTo>
                    <a:pt x="5371" y="5925"/>
                    <a:pt x="5425" y="5924"/>
                    <a:pt x="5479" y="5922"/>
                  </a:cubicBezTo>
                  <a:cubicBezTo>
                    <a:pt x="6176" y="5890"/>
                    <a:pt x="6619" y="5795"/>
                    <a:pt x="7316" y="5732"/>
                  </a:cubicBezTo>
                  <a:cubicBezTo>
                    <a:pt x="8139" y="5637"/>
                    <a:pt x="8551" y="5415"/>
                    <a:pt x="9501" y="5225"/>
                  </a:cubicBezTo>
                  <a:cubicBezTo>
                    <a:pt x="8551" y="5162"/>
                    <a:pt x="7347" y="4940"/>
                    <a:pt x="6714" y="4243"/>
                  </a:cubicBezTo>
                  <a:cubicBezTo>
                    <a:pt x="6207" y="3705"/>
                    <a:pt x="6017" y="3008"/>
                    <a:pt x="6017" y="2280"/>
                  </a:cubicBezTo>
                  <a:cubicBezTo>
                    <a:pt x="6017" y="1583"/>
                    <a:pt x="6587" y="1013"/>
                    <a:pt x="7221" y="696"/>
                  </a:cubicBezTo>
                  <a:cubicBezTo>
                    <a:pt x="6307" y="222"/>
                    <a:pt x="5423" y="1"/>
                    <a:pt x="4557" y="1"/>
                  </a:cubicBez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21;p43">
              <a:extLst>
                <a:ext uri="{FF2B5EF4-FFF2-40B4-BE49-F238E27FC236}">
                  <a16:creationId xmlns:a16="http://schemas.microsoft.com/office/drawing/2014/main" id="{9479ABB0-FFFA-4224-87F1-D26AF9D7A94F}"/>
                </a:ext>
              </a:extLst>
            </p:cNvPr>
            <p:cNvSpPr/>
            <p:nvPr/>
          </p:nvSpPr>
          <p:spPr>
            <a:xfrm>
              <a:off x="5514705" y="3490165"/>
              <a:ext cx="201503" cy="289032"/>
            </a:xfrm>
            <a:custGeom>
              <a:avLst/>
              <a:gdLst/>
              <a:ahLst/>
              <a:cxnLst/>
              <a:rect l="l" t="t" r="r" b="b"/>
              <a:pathLst>
                <a:path w="6271" h="8995" extrusionOk="0">
                  <a:moveTo>
                    <a:pt x="0" y="1"/>
                  </a:moveTo>
                  <a:lnTo>
                    <a:pt x="0" y="7316"/>
                  </a:lnTo>
                  <a:cubicBezTo>
                    <a:pt x="0" y="8235"/>
                    <a:pt x="729" y="8995"/>
                    <a:pt x="1679" y="8995"/>
                  </a:cubicBezTo>
                  <a:lnTo>
                    <a:pt x="4592" y="8995"/>
                  </a:lnTo>
                  <a:cubicBezTo>
                    <a:pt x="5511" y="8995"/>
                    <a:pt x="6271" y="8235"/>
                    <a:pt x="6271" y="7316"/>
                  </a:cubicBezTo>
                  <a:lnTo>
                    <a:pt x="6271" y="1"/>
                  </a:ln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22;p43">
              <a:extLst>
                <a:ext uri="{FF2B5EF4-FFF2-40B4-BE49-F238E27FC236}">
                  <a16:creationId xmlns:a16="http://schemas.microsoft.com/office/drawing/2014/main" id="{B7399413-4D97-4305-AB36-B352F99484A9}"/>
                </a:ext>
              </a:extLst>
            </p:cNvPr>
            <p:cNvSpPr/>
            <p:nvPr/>
          </p:nvSpPr>
          <p:spPr>
            <a:xfrm>
              <a:off x="5641918" y="3555297"/>
              <a:ext cx="175058" cy="178110"/>
            </a:xfrm>
            <a:custGeom>
              <a:avLst/>
              <a:gdLst/>
              <a:ahLst/>
              <a:cxnLst/>
              <a:rect l="l" t="t" r="r" b="b"/>
              <a:pathLst>
                <a:path w="5448" h="5543" extrusionOk="0">
                  <a:moveTo>
                    <a:pt x="2724" y="1014"/>
                  </a:moveTo>
                  <a:cubicBezTo>
                    <a:pt x="3705" y="1014"/>
                    <a:pt x="4497" y="1806"/>
                    <a:pt x="4497" y="2788"/>
                  </a:cubicBezTo>
                  <a:cubicBezTo>
                    <a:pt x="4497" y="3769"/>
                    <a:pt x="3705" y="4561"/>
                    <a:pt x="2724" y="4561"/>
                  </a:cubicBezTo>
                  <a:cubicBezTo>
                    <a:pt x="1773" y="4561"/>
                    <a:pt x="982" y="3769"/>
                    <a:pt x="982" y="2788"/>
                  </a:cubicBezTo>
                  <a:cubicBezTo>
                    <a:pt x="982" y="1806"/>
                    <a:pt x="1773" y="1014"/>
                    <a:pt x="2724" y="1014"/>
                  </a:cubicBezTo>
                  <a:close/>
                  <a:moveTo>
                    <a:pt x="2724" y="1"/>
                  </a:moveTo>
                  <a:cubicBezTo>
                    <a:pt x="1235" y="1"/>
                    <a:pt x="0" y="1236"/>
                    <a:pt x="0" y="2788"/>
                  </a:cubicBezTo>
                  <a:cubicBezTo>
                    <a:pt x="0" y="4308"/>
                    <a:pt x="1235" y="5543"/>
                    <a:pt x="2724" y="5543"/>
                  </a:cubicBezTo>
                  <a:cubicBezTo>
                    <a:pt x="4244" y="5543"/>
                    <a:pt x="5447" y="4308"/>
                    <a:pt x="5447" y="2788"/>
                  </a:cubicBezTo>
                  <a:cubicBezTo>
                    <a:pt x="5447" y="1236"/>
                    <a:pt x="4244" y="1"/>
                    <a:pt x="2724" y="1"/>
                  </a:cubicBez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23;p43">
              <a:extLst>
                <a:ext uri="{FF2B5EF4-FFF2-40B4-BE49-F238E27FC236}">
                  <a16:creationId xmlns:a16="http://schemas.microsoft.com/office/drawing/2014/main" id="{84BA51AD-F936-4058-B8DB-F23F9F019189}"/>
                </a:ext>
              </a:extLst>
            </p:cNvPr>
            <p:cNvSpPr/>
            <p:nvPr/>
          </p:nvSpPr>
          <p:spPr>
            <a:xfrm>
              <a:off x="5534049" y="3507484"/>
              <a:ext cx="21400" cy="161819"/>
            </a:xfrm>
            <a:custGeom>
              <a:avLst/>
              <a:gdLst/>
              <a:ahLst/>
              <a:cxnLst/>
              <a:rect l="l" t="t" r="r" b="b"/>
              <a:pathLst>
                <a:path w="666" h="5036" extrusionOk="0">
                  <a:moveTo>
                    <a:pt x="317" y="0"/>
                  </a:moveTo>
                  <a:cubicBezTo>
                    <a:pt x="127" y="0"/>
                    <a:pt x="0" y="159"/>
                    <a:pt x="0" y="317"/>
                  </a:cubicBezTo>
                  <a:lnTo>
                    <a:pt x="0" y="4687"/>
                  </a:lnTo>
                  <a:cubicBezTo>
                    <a:pt x="0" y="4877"/>
                    <a:pt x="127" y="5036"/>
                    <a:pt x="317" y="5036"/>
                  </a:cubicBezTo>
                  <a:cubicBezTo>
                    <a:pt x="507" y="5036"/>
                    <a:pt x="665" y="4877"/>
                    <a:pt x="665" y="4687"/>
                  </a:cubicBezTo>
                  <a:lnTo>
                    <a:pt x="665" y="317"/>
                  </a:lnTo>
                  <a:cubicBezTo>
                    <a:pt x="665" y="159"/>
                    <a:pt x="507"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24;p43">
              <a:extLst>
                <a:ext uri="{FF2B5EF4-FFF2-40B4-BE49-F238E27FC236}">
                  <a16:creationId xmlns:a16="http://schemas.microsoft.com/office/drawing/2014/main" id="{9B1B0E79-EFEB-4930-B39F-B5DD83F7FDE8}"/>
                </a:ext>
              </a:extLst>
            </p:cNvPr>
            <p:cNvSpPr/>
            <p:nvPr/>
          </p:nvSpPr>
          <p:spPr>
            <a:xfrm>
              <a:off x="5618493" y="3490165"/>
              <a:ext cx="97715" cy="289032"/>
            </a:xfrm>
            <a:custGeom>
              <a:avLst/>
              <a:gdLst/>
              <a:ahLst/>
              <a:cxnLst/>
              <a:rect l="l" t="t" r="r" b="b"/>
              <a:pathLst>
                <a:path w="3041" h="8995" extrusionOk="0">
                  <a:moveTo>
                    <a:pt x="1584" y="1"/>
                  </a:moveTo>
                  <a:lnTo>
                    <a:pt x="1584" y="7411"/>
                  </a:lnTo>
                  <a:cubicBezTo>
                    <a:pt x="1584" y="8298"/>
                    <a:pt x="856" y="8995"/>
                    <a:pt x="1" y="8995"/>
                  </a:cubicBezTo>
                  <a:lnTo>
                    <a:pt x="1457" y="8995"/>
                  </a:lnTo>
                  <a:cubicBezTo>
                    <a:pt x="2312" y="8995"/>
                    <a:pt x="3041" y="8267"/>
                    <a:pt x="3041" y="7411"/>
                  </a:cubicBezTo>
                  <a:lnTo>
                    <a:pt x="3041" y="1"/>
                  </a:lnTo>
                  <a:close/>
                </a:path>
              </a:pathLst>
            </a:custGeom>
            <a:solidFill>
              <a:srgbClr val="DD91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681323" y="445025"/>
            <a:ext cx="6498144" cy="941400"/>
          </a:xfrm>
          <a:prstGeom prst="rect">
            <a:avLst/>
          </a:prstGeom>
        </p:spPr>
        <p:txBody>
          <a:bodyPr spcFirstLastPara="1" wrap="square" lIns="91425" tIns="91425" rIns="91425" bIns="91425" anchor="t" anchorCtr="0">
            <a:noAutofit/>
          </a:bodyPr>
          <a:lstStyle/>
          <a:p>
            <a:pPr lvl="0"/>
            <a:r>
              <a:rPr lang="en-GB" b="1" dirty="0">
                <a:latin typeface="Calibri" panose="020F0502020204030204" pitchFamily="34" charset="0"/>
                <a:cs typeface="Calibri" panose="020F0502020204030204" pitchFamily="34" charset="0"/>
              </a:rPr>
              <a:t>Reasons for incorporating Node.js development into your next web project</a:t>
            </a:r>
            <a:endParaRPr b="1" dirty="0">
              <a:solidFill>
                <a:schemeClr val="accent1"/>
              </a:solidFill>
              <a:latin typeface="Calibri" panose="020F0502020204030204" pitchFamily="34" charset="0"/>
              <a:cs typeface="Calibri" panose="020F0502020204030204" pitchFamily="34" charset="0"/>
            </a:endParaRPr>
          </a:p>
        </p:txBody>
      </p:sp>
      <p:cxnSp>
        <p:nvCxnSpPr>
          <p:cNvPr id="216" name="Google Shape;216;p44"/>
          <p:cNvCxnSpPr/>
          <p:nvPr/>
        </p:nvCxnSpPr>
        <p:spPr>
          <a:xfrm>
            <a:off x="769023"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9" name="Google Shape;171;p39">
            <a:extLst>
              <a:ext uri="{FF2B5EF4-FFF2-40B4-BE49-F238E27FC236}">
                <a16:creationId xmlns:a16="http://schemas.microsoft.com/office/drawing/2014/main" id="{045DCFB4-36C0-4BA4-949B-142126120C94}"/>
              </a:ext>
            </a:extLst>
          </p:cNvPr>
          <p:cNvSpPr txBox="1">
            <a:spLocks noGrp="1"/>
          </p:cNvSpPr>
          <p:nvPr>
            <p:ph type="body" idx="1"/>
          </p:nvPr>
        </p:nvSpPr>
        <p:spPr>
          <a:xfrm>
            <a:off x="681320" y="1346033"/>
            <a:ext cx="5812349" cy="3039900"/>
          </a:xfrm>
          <a:prstGeom prst="rect">
            <a:avLst/>
          </a:prstGeom>
        </p:spPr>
        <p:txBody>
          <a:bodyPr spcFirstLastPara="1" wrap="square" lIns="91425" tIns="91425" rIns="91425" bIns="91425" anchor="t" anchorCtr="0">
            <a:noAutofit/>
          </a:bodyPr>
          <a:lstStyle/>
          <a:p>
            <a:pPr marL="285750" lvl="0" indent="-285750">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Rich Ecosystem</a:t>
            </a:r>
          </a:p>
          <a:p>
            <a:pPr marL="742950" lvl="1" indent="-285750">
              <a:buFont typeface="Wingdings" panose="05000000000000000000" pitchFamily="2" charset="2"/>
              <a:buChar char="Ø"/>
            </a:pPr>
            <a:r>
              <a:rPr lang="en-GB" dirty="0">
                <a:latin typeface="Calibri" panose="020F0502020204030204" pitchFamily="34" charset="0"/>
                <a:cs typeface="Calibri" panose="020F0502020204030204" pitchFamily="34" charset="0"/>
              </a:rPr>
              <a:t>The Node package ecosystem, which includes NPM (a node package management), is the largest and fastest-growing software registry on the planet. In the NPM ecosystem, there is a module for almost anything a software developer can think of.</a:t>
            </a:r>
            <a:endParaRPr lang="en-GB" sz="1400"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15632861-82B2-49B0-A620-DCBBE8B5CAA0}"/>
              </a:ext>
            </a:extLst>
          </p:cNvPr>
          <p:cNvGrpSpPr/>
          <p:nvPr/>
        </p:nvGrpSpPr>
        <p:grpSpPr>
          <a:xfrm>
            <a:off x="0" y="4720876"/>
            <a:ext cx="9144000" cy="333863"/>
            <a:chOff x="0" y="4720876"/>
            <a:chExt cx="9144000" cy="333863"/>
          </a:xfrm>
        </p:grpSpPr>
        <p:cxnSp>
          <p:nvCxnSpPr>
            <p:cNvPr id="8" name="Straight Connector 7">
              <a:extLst>
                <a:ext uri="{FF2B5EF4-FFF2-40B4-BE49-F238E27FC236}">
                  <a16:creationId xmlns:a16="http://schemas.microsoft.com/office/drawing/2014/main" id="{C6BA57D6-5909-4C51-82DE-7768F4CFB7FC}"/>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154EC99-2EAA-4B24-95DA-EBEE43183BD1}"/>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en-GB" sz="1200" dirty="0">
                  <a:solidFill>
                    <a:schemeClr val="bg1"/>
                  </a:solidFill>
                  <a:latin typeface="Calibri" panose="020F0502020204030204" pitchFamily="34" charset="0"/>
                  <a:cs typeface="Calibri" panose="020F0502020204030204" pitchFamily="34" charset="0"/>
                </a:rPr>
                <a:t> </a:t>
              </a:r>
              <a:r>
                <a:rPr lang="en-GB" sz="1200" dirty="0">
                  <a:solidFill>
                    <a:schemeClr val="bg1"/>
                  </a:solidFill>
                  <a:latin typeface="Calibri" panose="020F0502020204030204" pitchFamily="34" charset="0"/>
                  <a:cs typeface="Calibri" panose="020F0502020204030204" pitchFamily="34" charset="0"/>
                  <a:hlinkClick r:id="rId3"/>
                </a:rPr>
                <a:t>https://www.weblineindia.com/blog/node-js-for-web-development/</a:t>
              </a:r>
              <a:endParaRPr lang="en-GB" sz="1000" dirty="0">
                <a:solidFill>
                  <a:schemeClr val="bg1"/>
                </a:solidFill>
                <a:latin typeface="Calibri" panose="020F0502020204030204" pitchFamily="34" charset="0"/>
                <a:cs typeface="Calibri" panose="020F0502020204030204" pitchFamily="34" charset="0"/>
              </a:endParaRPr>
            </a:p>
          </p:txBody>
        </p:sp>
        <p:pic>
          <p:nvPicPr>
            <p:cNvPr id="11" name="Graphic 10">
              <a:extLst>
                <a:ext uri="{FF2B5EF4-FFF2-40B4-BE49-F238E27FC236}">
                  <a16:creationId xmlns:a16="http://schemas.microsoft.com/office/drawing/2014/main" id="{2F380AE4-F43B-4D8D-9B49-15BDCBD03C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extLst>
      <p:ext uri="{BB962C8B-B14F-4D97-AF65-F5344CB8AC3E}">
        <p14:creationId xmlns:p14="http://schemas.microsoft.com/office/powerpoint/2010/main" val="246488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12" name="Google Shape;214;p44">
            <a:extLst>
              <a:ext uri="{FF2B5EF4-FFF2-40B4-BE49-F238E27FC236}">
                <a16:creationId xmlns:a16="http://schemas.microsoft.com/office/drawing/2014/main" id="{A3BB7AF0-79F8-4E03-AB75-17A6484A6136}"/>
              </a:ext>
            </a:extLst>
          </p:cNvPr>
          <p:cNvSpPr txBox="1">
            <a:spLocks noGrp="1"/>
          </p:cNvSpPr>
          <p:nvPr>
            <p:ph type="title"/>
          </p:nvPr>
        </p:nvSpPr>
        <p:spPr>
          <a:xfrm>
            <a:off x="2918823" y="2064006"/>
            <a:ext cx="2547651" cy="941400"/>
          </a:xfrm>
          <a:prstGeom prst="rect">
            <a:avLst/>
          </a:prstGeom>
        </p:spPr>
        <p:txBody>
          <a:bodyPr spcFirstLastPara="1" wrap="square" lIns="91425" tIns="91425" rIns="91425" bIns="91425" anchor="t" anchorCtr="0">
            <a:noAutofit/>
          </a:bodyPr>
          <a:lstStyle/>
          <a:p>
            <a:pPr lvl="0" algn="ctr"/>
            <a:r>
              <a:rPr lang="en-GB" b="1" dirty="0">
                <a:solidFill>
                  <a:srgbClr val="FFAB40"/>
                </a:solidFill>
                <a:latin typeface="Calibri" panose="020F0502020204030204" pitchFamily="34" charset="0"/>
                <a:cs typeface="Calibri" panose="020F0502020204030204" pitchFamily="34" charset="0"/>
              </a:rPr>
              <a:t>To Conclude</a:t>
            </a:r>
            <a:endParaRPr b="1" dirty="0">
              <a:solidFill>
                <a:srgbClr val="FFAB40"/>
              </a:solidFill>
              <a:latin typeface="Calibri" panose="020F0502020204030204" pitchFamily="34" charset="0"/>
              <a:cs typeface="Calibri" panose="020F0502020204030204" pitchFamily="34" charset="0"/>
            </a:endParaRPr>
          </a:p>
        </p:txBody>
      </p:sp>
      <p:cxnSp>
        <p:nvCxnSpPr>
          <p:cNvPr id="13" name="Google Shape;216;p44">
            <a:extLst>
              <a:ext uri="{FF2B5EF4-FFF2-40B4-BE49-F238E27FC236}">
                <a16:creationId xmlns:a16="http://schemas.microsoft.com/office/drawing/2014/main" id="{BF37E742-49E1-4014-9D2B-A7CDED2B88F2}"/>
              </a:ext>
            </a:extLst>
          </p:cNvPr>
          <p:cNvCxnSpPr/>
          <p:nvPr/>
        </p:nvCxnSpPr>
        <p:spPr>
          <a:xfrm>
            <a:off x="2811148" y="2750881"/>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8" name="Rectangle 7">
            <a:extLst>
              <a:ext uri="{FF2B5EF4-FFF2-40B4-BE49-F238E27FC236}">
                <a16:creationId xmlns:a16="http://schemas.microsoft.com/office/drawing/2014/main" id="{4D278987-364D-4BA5-8CDD-03B4BD4D87CB}"/>
              </a:ext>
            </a:extLst>
          </p:cNvPr>
          <p:cNvSpPr/>
          <p:nvPr/>
        </p:nvSpPr>
        <p:spPr>
          <a:xfrm>
            <a:off x="1070829" y="2959126"/>
            <a:ext cx="6243638" cy="1477328"/>
          </a:xfrm>
          <a:prstGeom prst="rect">
            <a:avLst/>
          </a:prstGeom>
        </p:spPr>
        <p:txBody>
          <a:bodyPr wrap="square">
            <a:spAutoFit/>
          </a:bodyPr>
          <a:lstStyle/>
          <a:p>
            <a:pPr algn="ctr"/>
            <a:r>
              <a:rPr lang="en-GB" sz="1800" dirty="0">
                <a:solidFill>
                  <a:schemeClr val="bg1"/>
                </a:solidFill>
                <a:latin typeface="Calibri" panose="020F0502020204030204" pitchFamily="34" charset="0"/>
                <a:cs typeface="Calibri" panose="020F0502020204030204" pitchFamily="34" charset="0"/>
              </a:rPr>
              <a:t>The main reason behind Node.js’s richness and simplicity is the node package manager (NPM). It includes around 1.3 million code packages. What’s more, it’s absolutely free to use. This means that developers have a large pool of packages to choose from when creating high-quality scalable applications.</a:t>
            </a:r>
          </a:p>
        </p:txBody>
      </p:sp>
      <p:grpSp>
        <p:nvGrpSpPr>
          <p:cNvPr id="16" name="Group 15">
            <a:extLst>
              <a:ext uri="{FF2B5EF4-FFF2-40B4-BE49-F238E27FC236}">
                <a16:creationId xmlns:a16="http://schemas.microsoft.com/office/drawing/2014/main" id="{FE8E6125-C0A2-4D62-A16D-91793E8D7A0A}"/>
              </a:ext>
            </a:extLst>
          </p:cNvPr>
          <p:cNvGrpSpPr/>
          <p:nvPr/>
        </p:nvGrpSpPr>
        <p:grpSpPr>
          <a:xfrm>
            <a:off x="0" y="4720876"/>
            <a:ext cx="9144000" cy="333863"/>
            <a:chOff x="0" y="4720876"/>
            <a:chExt cx="9144000" cy="333863"/>
          </a:xfrm>
        </p:grpSpPr>
        <p:cxnSp>
          <p:nvCxnSpPr>
            <p:cNvPr id="17" name="Straight Connector 16">
              <a:extLst>
                <a:ext uri="{FF2B5EF4-FFF2-40B4-BE49-F238E27FC236}">
                  <a16:creationId xmlns:a16="http://schemas.microsoft.com/office/drawing/2014/main" id="{5984246F-53E2-4C95-AD1B-42480B924208}"/>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1D49375-DD63-4AE3-8E8D-74D45E06FABD}"/>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en-GB" sz="1200" dirty="0">
                  <a:solidFill>
                    <a:schemeClr val="bg1"/>
                  </a:solidFill>
                  <a:latin typeface="Calibri" panose="020F0502020204030204" pitchFamily="34" charset="0"/>
                  <a:cs typeface="Calibri" panose="020F0502020204030204" pitchFamily="34" charset="0"/>
                </a:rPr>
                <a:t> </a:t>
              </a:r>
              <a:r>
                <a:rPr lang="en-GB" sz="1200" dirty="0">
                  <a:solidFill>
                    <a:schemeClr val="bg1"/>
                  </a:solidFill>
                  <a:latin typeface="Calibri" panose="020F0502020204030204" pitchFamily="34" charset="0"/>
                  <a:cs typeface="Calibri" panose="020F0502020204030204" pitchFamily="34" charset="0"/>
                  <a:hlinkClick r:id="rId3"/>
                </a:rPr>
                <a:t>https://www.weblineindia.com/blog/node-js-for-web-development/</a:t>
              </a:r>
              <a:endParaRPr lang="en-GB" sz="1000" dirty="0">
                <a:solidFill>
                  <a:schemeClr val="bg1"/>
                </a:solidFill>
                <a:latin typeface="Calibri" panose="020F0502020204030204" pitchFamily="34" charset="0"/>
                <a:cs typeface="Calibri" panose="020F0502020204030204" pitchFamily="34" charset="0"/>
              </a:endParaRPr>
            </a:p>
          </p:txBody>
        </p:sp>
        <p:pic>
          <p:nvPicPr>
            <p:cNvPr id="19" name="Graphic 18">
              <a:extLst>
                <a:ext uri="{FF2B5EF4-FFF2-40B4-BE49-F238E27FC236}">
                  <a16:creationId xmlns:a16="http://schemas.microsoft.com/office/drawing/2014/main" id="{3DF3994B-11A8-4483-B2D1-3B7A02FD98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6" name="Google Shape;214;p44">
            <a:extLst>
              <a:ext uri="{FF2B5EF4-FFF2-40B4-BE49-F238E27FC236}">
                <a16:creationId xmlns:a16="http://schemas.microsoft.com/office/drawing/2014/main" id="{4103097E-C2BB-4171-AFC4-BEA2685F89F5}"/>
              </a:ext>
            </a:extLst>
          </p:cNvPr>
          <p:cNvSpPr txBox="1">
            <a:spLocks/>
          </p:cNvSpPr>
          <p:nvPr/>
        </p:nvSpPr>
        <p:spPr>
          <a:xfrm>
            <a:off x="2102349" y="256637"/>
            <a:ext cx="4939302" cy="94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Montserrat ExtraBold"/>
              <a:buNone/>
              <a:defRPr sz="3000" b="1" i="0" u="none" strike="noStrike" cap="none">
                <a:solidFill>
                  <a:schemeClr val="lt1"/>
                </a:solidFill>
                <a:latin typeface="Montserrat ExtraBold"/>
                <a:ea typeface="Montserrat ExtraBold"/>
                <a:cs typeface="Montserrat ExtraBold"/>
                <a:sym typeface="Montserrat ExtraBold"/>
              </a:defRPr>
            </a:lvl1pPr>
            <a:lvl2pPr marR="0" lvl="1"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9pPr>
          </a:lstStyle>
          <a:p>
            <a:r>
              <a:rPr lang="en-GB" dirty="0">
                <a:solidFill>
                  <a:srgbClr val="FFAB40"/>
                </a:solidFill>
                <a:latin typeface="Calibri" panose="020F0502020204030204" pitchFamily="34" charset="0"/>
                <a:cs typeface="Calibri" panose="020F0502020204030204" pitchFamily="34" charset="0"/>
              </a:rPr>
              <a:t>Some Node.js statistics</a:t>
            </a:r>
          </a:p>
        </p:txBody>
      </p:sp>
      <p:cxnSp>
        <p:nvCxnSpPr>
          <p:cNvPr id="7" name="Google Shape;216;p44">
            <a:extLst>
              <a:ext uri="{FF2B5EF4-FFF2-40B4-BE49-F238E27FC236}">
                <a16:creationId xmlns:a16="http://schemas.microsoft.com/office/drawing/2014/main" id="{3E49F447-1569-4CEC-A4B1-3293A19651FB}"/>
              </a:ext>
            </a:extLst>
          </p:cNvPr>
          <p:cNvCxnSpPr/>
          <p:nvPr/>
        </p:nvCxnSpPr>
        <p:spPr>
          <a:xfrm>
            <a:off x="3089754" y="94351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8" name="Rectangle 7">
            <a:extLst>
              <a:ext uri="{FF2B5EF4-FFF2-40B4-BE49-F238E27FC236}">
                <a16:creationId xmlns:a16="http://schemas.microsoft.com/office/drawing/2014/main" id="{B99BEA5E-7F9D-4E50-9019-FF2796EAA28B}"/>
              </a:ext>
            </a:extLst>
          </p:cNvPr>
          <p:cNvSpPr/>
          <p:nvPr/>
        </p:nvSpPr>
        <p:spPr>
          <a:xfrm>
            <a:off x="828308" y="1151757"/>
            <a:ext cx="7487384" cy="3293209"/>
          </a:xfrm>
          <a:prstGeom prst="rect">
            <a:avLst/>
          </a:prstGeom>
        </p:spPr>
        <p:txBody>
          <a:bodyPr wrap="square">
            <a:spAutoFit/>
          </a:bodyPr>
          <a:lstStyle/>
          <a:p>
            <a:r>
              <a:rPr lang="en-GB" sz="1600" i="1" dirty="0">
                <a:solidFill>
                  <a:schemeClr val="accent5">
                    <a:lumMod val="40000"/>
                    <a:lumOff val="60000"/>
                  </a:schemeClr>
                </a:solidFill>
                <a:latin typeface="Calibri" panose="020F0502020204030204" pitchFamily="34" charset="0"/>
                <a:cs typeface="Calibri" panose="020F0502020204030204" pitchFamily="34" charset="0"/>
              </a:rPr>
              <a:t>“For enterprise applications, Node.js is a popular choice among developers specially Node.js android app development. It’s using 43% of developers for enterprise applications. “</a:t>
            </a:r>
          </a:p>
          <a:p>
            <a:endParaRPr lang="en-GB" sz="1600" i="1" dirty="0">
              <a:solidFill>
                <a:schemeClr val="accent5">
                  <a:lumMod val="40000"/>
                  <a:lumOff val="60000"/>
                </a:schemeClr>
              </a:solidFill>
              <a:latin typeface="Calibri" panose="020F0502020204030204" pitchFamily="34" charset="0"/>
              <a:cs typeface="Calibri" panose="020F0502020204030204" pitchFamily="34" charset="0"/>
            </a:endParaRPr>
          </a:p>
          <a:p>
            <a:r>
              <a:rPr lang="en-GB" sz="1600" i="1" dirty="0">
                <a:solidFill>
                  <a:schemeClr val="accent5">
                    <a:lumMod val="40000"/>
                    <a:lumOff val="60000"/>
                  </a:schemeClr>
                </a:solidFill>
                <a:latin typeface="Calibri" panose="020F0502020204030204" pitchFamily="34" charset="0"/>
                <a:cs typeface="Calibri" panose="020F0502020204030204" pitchFamily="34" charset="0"/>
              </a:rPr>
              <a:t>“PayPal saw a 35% drop-in average response time on their page after implementing Node.js. “</a:t>
            </a:r>
          </a:p>
          <a:p>
            <a:endParaRPr lang="en-GB" sz="1600" i="1" dirty="0">
              <a:solidFill>
                <a:schemeClr val="accent5">
                  <a:lumMod val="40000"/>
                  <a:lumOff val="60000"/>
                </a:schemeClr>
              </a:solidFill>
              <a:latin typeface="Calibri" panose="020F0502020204030204" pitchFamily="34" charset="0"/>
              <a:cs typeface="Calibri" panose="020F0502020204030204" pitchFamily="34" charset="0"/>
            </a:endParaRPr>
          </a:p>
          <a:p>
            <a:r>
              <a:rPr lang="en-GB" sz="1600" i="1" dirty="0">
                <a:solidFill>
                  <a:schemeClr val="accent5">
                    <a:lumMod val="40000"/>
                    <a:lumOff val="60000"/>
                  </a:schemeClr>
                </a:solidFill>
                <a:latin typeface="Calibri" panose="020F0502020204030204" pitchFamily="34" charset="0"/>
                <a:cs typeface="Calibri" panose="020F0502020204030204" pitchFamily="34" charset="0"/>
              </a:rPr>
              <a:t>“Node.js can improve application performance by up to 50%. “</a:t>
            </a:r>
          </a:p>
          <a:p>
            <a:endParaRPr lang="en-GB" sz="1600" i="1" dirty="0">
              <a:solidFill>
                <a:schemeClr val="accent5">
                  <a:lumMod val="40000"/>
                  <a:lumOff val="60000"/>
                </a:schemeClr>
              </a:solidFill>
              <a:latin typeface="Calibri" panose="020F0502020204030204" pitchFamily="34" charset="0"/>
              <a:cs typeface="Calibri" panose="020F0502020204030204" pitchFamily="34" charset="0"/>
            </a:endParaRPr>
          </a:p>
          <a:p>
            <a:r>
              <a:rPr lang="en-GB" sz="1600" i="1" dirty="0">
                <a:solidFill>
                  <a:schemeClr val="accent5">
                    <a:lumMod val="40000"/>
                    <a:lumOff val="60000"/>
                  </a:schemeClr>
                </a:solidFill>
                <a:latin typeface="Calibri" panose="020F0502020204030204" pitchFamily="34" charset="0"/>
                <a:cs typeface="Calibri" panose="020F0502020204030204" pitchFamily="34" charset="0"/>
              </a:rPr>
              <a:t>“It also cuts development expenses by 58%. “</a:t>
            </a:r>
          </a:p>
          <a:p>
            <a:endParaRPr lang="en-GB" sz="1600" i="1" dirty="0">
              <a:solidFill>
                <a:schemeClr val="accent5">
                  <a:lumMod val="40000"/>
                  <a:lumOff val="60000"/>
                </a:schemeClr>
              </a:solidFill>
              <a:latin typeface="Calibri" panose="020F0502020204030204" pitchFamily="34" charset="0"/>
              <a:cs typeface="Calibri" panose="020F0502020204030204" pitchFamily="34" charset="0"/>
            </a:endParaRPr>
          </a:p>
          <a:p>
            <a:r>
              <a:rPr lang="en-GB" sz="1600" i="1" dirty="0">
                <a:solidFill>
                  <a:schemeClr val="accent5">
                    <a:lumMod val="40000"/>
                    <a:lumOff val="60000"/>
                  </a:schemeClr>
                </a:solidFill>
                <a:latin typeface="Calibri" panose="020F0502020204030204" pitchFamily="34" charset="0"/>
                <a:cs typeface="Calibri" panose="020F0502020204030204" pitchFamily="34" charset="0"/>
              </a:rPr>
              <a:t>Businesses wishing to construct scalable and resilient web apps should look for a top-rated Node.js app development company with a deep understanding of the technology.</a:t>
            </a:r>
          </a:p>
        </p:txBody>
      </p:sp>
      <p:grpSp>
        <p:nvGrpSpPr>
          <p:cNvPr id="10" name="Group 9">
            <a:extLst>
              <a:ext uri="{FF2B5EF4-FFF2-40B4-BE49-F238E27FC236}">
                <a16:creationId xmlns:a16="http://schemas.microsoft.com/office/drawing/2014/main" id="{CE988B55-CDEE-4181-BEA5-B283C9E3606F}"/>
              </a:ext>
            </a:extLst>
          </p:cNvPr>
          <p:cNvGrpSpPr/>
          <p:nvPr/>
        </p:nvGrpSpPr>
        <p:grpSpPr>
          <a:xfrm>
            <a:off x="0" y="4720876"/>
            <a:ext cx="9144000" cy="333863"/>
            <a:chOff x="0" y="4720876"/>
            <a:chExt cx="9144000" cy="333863"/>
          </a:xfrm>
        </p:grpSpPr>
        <p:cxnSp>
          <p:nvCxnSpPr>
            <p:cNvPr id="11" name="Straight Connector 10">
              <a:extLst>
                <a:ext uri="{FF2B5EF4-FFF2-40B4-BE49-F238E27FC236}">
                  <a16:creationId xmlns:a16="http://schemas.microsoft.com/office/drawing/2014/main" id="{700C71FC-7C3B-4731-8800-5C6337AF691E}"/>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45D4E4-1E21-4DA0-92B6-980F5C92C3A3}"/>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en-GB" sz="1200" dirty="0">
                  <a:solidFill>
                    <a:schemeClr val="bg1"/>
                  </a:solidFill>
                  <a:latin typeface="Calibri" panose="020F0502020204030204" pitchFamily="34" charset="0"/>
                  <a:cs typeface="Calibri" panose="020F0502020204030204" pitchFamily="34" charset="0"/>
                </a:rPr>
                <a:t> </a:t>
              </a:r>
              <a:r>
                <a:rPr lang="en-GB" sz="1200" dirty="0">
                  <a:solidFill>
                    <a:schemeClr val="bg1"/>
                  </a:solidFill>
                  <a:latin typeface="Calibri" panose="020F0502020204030204" pitchFamily="34" charset="0"/>
                  <a:cs typeface="Calibri" panose="020F0502020204030204" pitchFamily="34" charset="0"/>
                  <a:hlinkClick r:id="rId3"/>
                </a:rPr>
                <a:t>https://www.weblineindia.com/blog/node-js-for-web-development/</a:t>
              </a:r>
              <a:endParaRPr lang="en-GB" sz="1000" dirty="0">
                <a:solidFill>
                  <a:schemeClr val="bg1"/>
                </a:solidFill>
                <a:latin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E79C8C19-CBA1-4BE1-8052-7B22A8C03B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12" name="Google Shape;214;p44">
            <a:extLst>
              <a:ext uri="{FF2B5EF4-FFF2-40B4-BE49-F238E27FC236}">
                <a16:creationId xmlns:a16="http://schemas.microsoft.com/office/drawing/2014/main" id="{34D1C34D-5E7F-4833-8289-A16769B06E4B}"/>
              </a:ext>
            </a:extLst>
          </p:cNvPr>
          <p:cNvSpPr txBox="1">
            <a:spLocks noGrp="1"/>
          </p:cNvSpPr>
          <p:nvPr>
            <p:ph type="title"/>
          </p:nvPr>
        </p:nvSpPr>
        <p:spPr>
          <a:xfrm>
            <a:off x="671676" y="592617"/>
            <a:ext cx="6498144" cy="941400"/>
          </a:xfrm>
          <a:prstGeom prst="rect">
            <a:avLst/>
          </a:prstGeom>
        </p:spPr>
        <p:txBody>
          <a:bodyPr spcFirstLastPara="1" wrap="square" lIns="91425" tIns="91425" rIns="91425" bIns="91425" anchor="t" anchorCtr="0">
            <a:noAutofit/>
          </a:bodyPr>
          <a:lstStyle/>
          <a:p>
            <a:pPr lvl="0"/>
            <a:r>
              <a:rPr lang="en-GB" sz="5500" b="1" dirty="0">
                <a:latin typeface="Calibri" panose="020F0502020204030204" pitchFamily="34" charset="0"/>
                <a:cs typeface="Calibri" panose="020F0502020204030204" pitchFamily="34" charset="0"/>
              </a:rPr>
              <a:t>THANK YOU!</a:t>
            </a:r>
            <a:endParaRPr sz="5500" b="1" dirty="0">
              <a:solidFill>
                <a:schemeClr val="accent1"/>
              </a:solidFill>
              <a:latin typeface="Calibri" panose="020F0502020204030204" pitchFamily="34" charset="0"/>
              <a:cs typeface="Calibri" panose="020F0502020204030204" pitchFamily="34" charset="0"/>
            </a:endParaRPr>
          </a:p>
        </p:txBody>
      </p:sp>
      <p:cxnSp>
        <p:nvCxnSpPr>
          <p:cNvPr id="13" name="Google Shape;216;p44">
            <a:extLst>
              <a:ext uri="{FF2B5EF4-FFF2-40B4-BE49-F238E27FC236}">
                <a16:creationId xmlns:a16="http://schemas.microsoft.com/office/drawing/2014/main" id="{B0BBBD79-6D95-42B0-9964-13DAF282E4C7}"/>
              </a:ext>
            </a:extLst>
          </p:cNvPr>
          <p:cNvCxnSpPr/>
          <p:nvPr/>
        </p:nvCxnSpPr>
        <p:spPr>
          <a:xfrm>
            <a:off x="759376" y="561614"/>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6" name="Graphic 5">
            <a:extLst>
              <a:ext uri="{FF2B5EF4-FFF2-40B4-BE49-F238E27FC236}">
                <a16:creationId xmlns:a16="http://schemas.microsoft.com/office/drawing/2014/main" id="{E69AB33A-2A57-48CD-96D7-AB1C9AACA9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2675" y="154467"/>
            <a:ext cx="2819400" cy="438150"/>
          </a:xfrm>
          <a:prstGeom prst="rect">
            <a:avLst/>
          </a:prstGeom>
        </p:spPr>
      </p:pic>
      <p:grpSp>
        <p:nvGrpSpPr>
          <p:cNvPr id="17" name="Group 16">
            <a:extLst>
              <a:ext uri="{FF2B5EF4-FFF2-40B4-BE49-F238E27FC236}">
                <a16:creationId xmlns:a16="http://schemas.microsoft.com/office/drawing/2014/main" id="{83821CF1-FF36-4B65-897A-C5661BD037C6}"/>
              </a:ext>
            </a:extLst>
          </p:cNvPr>
          <p:cNvGrpSpPr/>
          <p:nvPr/>
        </p:nvGrpSpPr>
        <p:grpSpPr>
          <a:xfrm>
            <a:off x="6005729" y="1819215"/>
            <a:ext cx="3356882" cy="752535"/>
            <a:chOff x="919234" y="3192330"/>
            <a:chExt cx="3356882" cy="752535"/>
          </a:xfrm>
        </p:grpSpPr>
        <p:sp>
          <p:nvSpPr>
            <p:cNvPr id="18" name="Text Box 5">
              <a:extLst>
                <a:ext uri="{FF2B5EF4-FFF2-40B4-BE49-F238E27FC236}">
                  <a16:creationId xmlns:a16="http://schemas.microsoft.com/office/drawing/2014/main" id="{40A88477-96B6-41BC-AB76-66C07FA7584C}"/>
                </a:ext>
              </a:extLst>
            </p:cNvPr>
            <p:cNvSpPr txBox="1">
              <a:spLocks noChangeArrowheads="1"/>
            </p:cNvSpPr>
            <p:nvPr/>
          </p:nvSpPr>
          <p:spPr bwMode="auto">
            <a:xfrm>
              <a:off x="919234" y="3192330"/>
              <a:ext cx="1544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800" b="1" dirty="0">
                  <a:solidFill>
                    <a:schemeClr val="bg1"/>
                  </a:solidFill>
                  <a:latin typeface="Calibri" panose="020F0502020204030204" pitchFamily="34" charset="0"/>
                  <a:cs typeface="Calibri" panose="020F0502020204030204" pitchFamily="34" charset="0"/>
                </a:rPr>
                <a:t>EMAIL</a:t>
              </a:r>
            </a:p>
          </p:txBody>
        </p:sp>
        <p:sp>
          <p:nvSpPr>
            <p:cNvPr id="19" name="Text Box 5">
              <a:extLst>
                <a:ext uri="{FF2B5EF4-FFF2-40B4-BE49-F238E27FC236}">
                  <a16:creationId xmlns:a16="http://schemas.microsoft.com/office/drawing/2014/main" id="{CE9403B5-425F-490C-A65D-B41CBF52D4FC}"/>
                </a:ext>
              </a:extLst>
            </p:cNvPr>
            <p:cNvSpPr txBox="1">
              <a:spLocks noChangeArrowheads="1"/>
            </p:cNvSpPr>
            <p:nvPr/>
          </p:nvSpPr>
          <p:spPr bwMode="auto">
            <a:xfrm>
              <a:off x="919234" y="3544755"/>
              <a:ext cx="33568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a:solidFill>
                    <a:schemeClr val="bg1"/>
                  </a:solidFill>
                  <a:latin typeface="Calibri" panose="020F0502020204030204" pitchFamily="34" charset="0"/>
                  <a:cs typeface="Calibri" panose="020F0502020204030204" pitchFamily="34" charset="0"/>
                </a:rPr>
                <a:t>info@weblineindia.com</a:t>
              </a:r>
              <a:endParaRPr lang="en-US" altLang="zh-CN" sz="3600" dirty="0">
                <a:solidFill>
                  <a:schemeClr val="bg1"/>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E112FF01-B9DE-43E3-BB24-7CCC65EA53EC}"/>
              </a:ext>
            </a:extLst>
          </p:cNvPr>
          <p:cNvGrpSpPr/>
          <p:nvPr/>
        </p:nvGrpSpPr>
        <p:grpSpPr>
          <a:xfrm>
            <a:off x="3157640" y="1819215"/>
            <a:ext cx="3674359" cy="1954860"/>
            <a:chOff x="2643290" y="1709569"/>
            <a:chExt cx="3674359" cy="1954860"/>
          </a:xfrm>
        </p:grpSpPr>
        <p:sp>
          <p:nvSpPr>
            <p:cNvPr id="15" name="Text Box 5">
              <a:extLst>
                <a:ext uri="{FF2B5EF4-FFF2-40B4-BE49-F238E27FC236}">
                  <a16:creationId xmlns:a16="http://schemas.microsoft.com/office/drawing/2014/main" id="{C5814CBF-E4B7-43EA-A934-16FDBF0154AB}"/>
                </a:ext>
              </a:extLst>
            </p:cNvPr>
            <p:cNvSpPr txBox="1">
              <a:spLocks noChangeArrowheads="1"/>
            </p:cNvSpPr>
            <p:nvPr/>
          </p:nvSpPr>
          <p:spPr bwMode="auto">
            <a:xfrm>
              <a:off x="2643291" y="1709569"/>
              <a:ext cx="1758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800" b="1" dirty="0">
                  <a:solidFill>
                    <a:schemeClr val="bg1"/>
                  </a:solidFill>
                  <a:latin typeface="Calibri" panose="020F0502020204030204" pitchFamily="34" charset="0"/>
                  <a:cs typeface="Calibri" panose="020F0502020204030204" pitchFamily="34" charset="0"/>
                </a:rPr>
                <a:t>CONTACT US</a:t>
              </a:r>
            </a:p>
          </p:txBody>
        </p:sp>
        <p:sp>
          <p:nvSpPr>
            <p:cNvPr id="16" name="Text Box 5">
              <a:extLst>
                <a:ext uri="{FF2B5EF4-FFF2-40B4-BE49-F238E27FC236}">
                  <a16:creationId xmlns:a16="http://schemas.microsoft.com/office/drawing/2014/main" id="{21233A8B-D785-47ED-9BE5-B725AD31FC36}"/>
                </a:ext>
              </a:extLst>
            </p:cNvPr>
            <p:cNvSpPr txBox="1">
              <a:spLocks noChangeArrowheads="1"/>
            </p:cNvSpPr>
            <p:nvPr/>
          </p:nvSpPr>
          <p:spPr bwMode="auto">
            <a:xfrm>
              <a:off x="2643290" y="2168862"/>
              <a:ext cx="36743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800" dirty="0">
                  <a:solidFill>
                    <a:schemeClr val="bg1"/>
                  </a:solidFill>
                  <a:latin typeface="Calibri" panose="020F0502020204030204" pitchFamily="34" charset="0"/>
                  <a:cs typeface="Calibri" panose="020F0502020204030204" pitchFamily="34" charset="0"/>
                </a:rPr>
                <a:t>+1-213-908-1090 (USA)</a:t>
              </a:r>
            </a:p>
            <a:p>
              <a:r>
                <a:rPr lang="en-US" altLang="zh-CN" sz="1800" dirty="0">
                  <a:solidFill>
                    <a:schemeClr val="bg1"/>
                  </a:solidFill>
                  <a:latin typeface="Calibri" panose="020F0502020204030204" pitchFamily="34" charset="0"/>
                  <a:cs typeface="Calibri" panose="020F0502020204030204" pitchFamily="34" charset="0"/>
                </a:rPr>
                <a:t>+61-2-8011-4668 (AUS)</a:t>
              </a:r>
            </a:p>
          </p:txBody>
        </p:sp>
        <p:sp>
          <p:nvSpPr>
            <p:cNvPr id="20" name="Text Box 5">
              <a:extLst>
                <a:ext uri="{FF2B5EF4-FFF2-40B4-BE49-F238E27FC236}">
                  <a16:creationId xmlns:a16="http://schemas.microsoft.com/office/drawing/2014/main" id="{BAD5D809-FE80-4BE6-ADE4-C745A3773CFF}"/>
                </a:ext>
              </a:extLst>
            </p:cNvPr>
            <p:cNvSpPr txBox="1">
              <a:spLocks noChangeArrowheads="1"/>
            </p:cNvSpPr>
            <p:nvPr/>
          </p:nvSpPr>
          <p:spPr bwMode="auto">
            <a:xfrm>
              <a:off x="2643290" y="3018098"/>
              <a:ext cx="31882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800" dirty="0">
                  <a:solidFill>
                    <a:schemeClr val="bg1"/>
                  </a:solidFill>
                  <a:latin typeface="Calibri" panose="020F0502020204030204" pitchFamily="34" charset="0"/>
                  <a:cs typeface="Calibri" panose="020F0502020204030204" pitchFamily="34" charset="0"/>
                </a:rPr>
                <a:t>+44-207-193-7507 (UK)</a:t>
              </a:r>
            </a:p>
            <a:p>
              <a:r>
                <a:rPr lang="en-US" altLang="zh-CN" sz="1800" dirty="0">
                  <a:solidFill>
                    <a:schemeClr val="bg1"/>
                  </a:solidFill>
                  <a:latin typeface="Calibri" panose="020F0502020204030204" pitchFamily="34" charset="0"/>
                  <a:cs typeface="Calibri" panose="020F0502020204030204" pitchFamily="34" charset="0"/>
                </a:rPr>
                <a:t>+91-79-26420897 (IND)</a:t>
              </a:r>
            </a:p>
          </p:txBody>
        </p:sp>
      </p:grpSp>
      <p:grpSp>
        <p:nvGrpSpPr>
          <p:cNvPr id="21" name="Group 20">
            <a:extLst>
              <a:ext uri="{FF2B5EF4-FFF2-40B4-BE49-F238E27FC236}">
                <a16:creationId xmlns:a16="http://schemas.microsoft.com/office/drawing/2014/main" id="{E48A51A4-D8C8-4ADB-9B72-C918040FAF3A}"/>
              </a:ext>
            </a:extLst>
          </p:cNvPr>
          <p:cNvGrpSpPr/>
          <p:nvPr/>
        </p:nvGrpSpPr>
        <p:grpSpPr>
          <a:xfrm>
            <a:off x="6005729" y="3050708"/>
            <a:ext cx="3255326" cy="752535"/>
            <a:chOff x="4325621" y="3101336"/>
            <a:chExt cx="3255326" cy="752535"/>
          </a:xfrm>
        </p:grpSpPr>
        <p:sp>
          <p:nvSpPr>
            <p:cNvPr id="22" name="Text Box 5">
              <a:extLst>
                <a:ext uri="{FF2B5EF4-FFF2-40B4-BE49-F238E27FC236}">
                  <a16:creationId xmlns:a16="http://schemas.microsoft.com/office/drawing/2014/main" id="{BE5F3973-1CC3-4A43-9BD8-A4666A0BD420}"/>
                </a:ext>
              </a:extLst>
            </p:cNvPr>
            <p:cNvSpPr txBox="1">
              <a:spLocks noChangeArrowheads="1"/>
            </p:cNvSpPr>
            <p:nvPr/>
          </p:nvSpPr>
          <p:spPr bwMode="auto">
            <a:xfrm>
              <a:off x="4325621" y="3101336"/>
              <a:ext cx="1544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800" b="1" dirty="0">
                  <a:solidFill>
                    <a:schemeClr val="bg1"/>
                  </a:solidFill>
                  <a:latin typeface="Calibri" panose="020F0502020204030204" pitchFamily="34" charset="0"/>
                  <a:cs typeface="Calibri" panose="020F0502020204030204" pitchFamily="34" charset="0"/>
                </a:rPr>
                <a:t>WEBSITE</a:t>
              </a:r>
            </a:p>
          </p:txBody>
        </p:sp>
        <p:sp>
          <p:nvSpPr>
            <p:cNvPr id="23" name="Text Box 5">
              <a:extLst>
                <a:ext uri="{FF2B5EF4-FFF2-40B4-BE49-F238E27FC236}">
                  <a16:creationId xmlns:a16="http://schemas.microsoft.com/office/drawing/2014/main" id="{F0F2B651-658F-479F-B197-95777CFAAD86}"/>
                </a:ext>
              </a:extLst>
            </p:cNvPr>
            <p:cNvSpPr txBox="1">
              <a:spLocks noChangeArrowheads="1"/>
            </p:cNvSpPr>
            <p:nvPr/>
          </p:nvSpPr>
          <p:spPr bwMode="auto">
            <a:xfrm>
              <a:off x="4325621" y="3453761"/>
              <a:ext cx="3255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dirty="0">
                  <a:solidFill>
                    <a:schemeClr val="bg1"/>
                  </a:solidFill>
                  <a:latin typeface="Calibri" panose="020F0502020204030204" pitchFamily="34" charset="0"/>
                  <a:cs typeface="Calibri" panose="020F0502020204030204" pitchFamily="34" charset="0"/>
                </a:rPr>
                <a:t>www.weblineindia.com</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33" name="Rectangle 32">
            <a:extLst>
              <a:ext uri="{FF2B5EF4-FFF2-40B4-BE49-F238E27FC236}">
                <a16:creationId xmlns:a16="http://schemas.microsoft.com/office/drawing/2014/main" id="{5F084405-30B6-4769-B031-C45384EE02D3}"/>
              </a:ext>
            </a:extLst>
          </p:cNvPr>
          <p:cNvSpPr/>
          <p:nvPr/>
        </p:nvSpPr>
        <p:spPr>
          <a:xfrm>
            <a:off x="0" y="0"/>
            <a:ext cx="9144000" cy="5143500"/>
          </a:xfrm>
          <a:prstGeom prst="rect">
            <a:avLst/>
          </a:prstGeom>
          <a:solidFill>
            <a:srgbClr val="00164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9D90756-CF57-4C92-88C4-D10B51AC259C}"/>
              </a:ext>
            </a:extLst>
          </p:cNvPr>
          <p:cNvSpPr/>
          <p:nvPr/>
        </p:nvSpPr>
        <p:spPr>
          <a:xfrm>
            <a:off x="657225" y="1657232"/>
            <a:ext cx="7829550" cy="2123658"/>
          </a:xfrm>
          <a:prstGeom prst="rect">
            <a:avLst/>
          </a:prstGeom>
        </p:spPr>
        <p:txBody>
          <a:bodyPr wrap="square">
            <a:spAutoFit/>
          </a:bodyPr>
          <a:lstStyle/>
          <a:p>
            <a:pPr algn="ctr"/>
            <a:r>
              <a:rPr lang="en-GB" sz="2200" dirty="0">
                <a:solidFill>
                  <a:schemeClr val="bg1"/>
                </a:solidFill>
                <a:latin typeface="Calibri" panose="020F0502020204030204" pitchFamily="34" charset="0"/>
                <a:cs typeface="Calibri" panose="020F0502020204030204" pitchFamily="34" charset="0"/>
              </a:rPr>
              <a:t>You may not be aware that Node.js has only been around for 12 years. In contrast to the Internet, which is 32 years old, and JavaScript, which is 24 years old, Node.js is a baby. Node.js was born at the perfect time and place, but it isn’t the sole reason for its current success. Many new concepts and approaches for server-side JavaScript development were introduced.</a:t>
            </a:r>
          </a:p>
        </p:txBody>
      </p:sp>
      <p:grpSp>
        <p:nvGrpSpPr>
          <p:cNvPr id="34" name="Group 33">
            <a:extLst>
              <a:ext uri="{FF2B5EF4-FFF2-40B4-BE49-F238E27FC236}">
                <a16:creationId xmlns:a16="http://schemas.microsoft.com/office/drawing/2014/main" id="{93F28D22-ADBE-48B9-B737-2A8EF4D37654}"/>
              </a:ext>
            </a:extLst>
          </p:cNvPr>
          <p:cNvGrpSpPr/>
          <p:nvPr/>
        </p:nvGrpSpPr>
        <p:grpSpPr>
          <a:xfrm>
            <a:off x="0" y="4720876"/>
            <a:ext cx="9144000" cy="333863"/>
            <a:chOff x="0" y="4720876"/>
            <a:chExt cx="9144000" cy="333863"/>
          </a:xfrm>
        </p:grpSpPr>
        <p:cxnSp>
          <p:nvCxnSpPr>
            <p:cNvPr id="35" name="Straight Connector 34">
              <a:extLst>
                <a:ext uri="{FF2B5EF4-FFF2-40B4-BE49-F238E27FC236}">
                  <a16:creationId xmlns:a16="http://schemas.microsoft.com/office/drawing/2014/main" id="{4456EF8A-4BF4-497A-8CB8-A3FA6441C02B}"/>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428184F-043B-4E63-B88A-E8C2979D546E}"/>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en-GB" sz="1200" dirty="0">
                  <a:solidFill>
                    <a:schemeClr val="bg1"/>
                  </a:solidFill>
                  <a:latin typeface="Calibri" panose="020F0502020204030204" pitchFamily="34" charset="0"/>
                  <a:cs typeface="Calibri" panose="020F0502020204030204" pitchFamily="34" charset="0"/>
                </a:rPr>
                <a:t> </a:t>
              </a:r>
              <a:r>
                <a:rPr lang="en-GB" sz="1200" dirty="0">
                  <a:solidFill>
                    <a:schemeClr val="bg1"/>
                  </a:solidFill>
                  <a:latin typeface="Calibri" panose="020F0502020204030204" pitchFamily="34" charset="0"/>
                  <a:cs typeface="Calibri" panose="020F0502020204030204" pitchFamily="34" charset="0"/>
                  <a:hlinkClick r:id="rId3"/>
                </a:rPr>
                <a:t>https://www.weblineindia.com/blog/node-js-for-web-development/</a:t>
              </a:r>
              <a:endParaRPr lang="en-GB" sz="1000" dirty="0">
                <a:solidFill>
                  <a:schemeClr val="bg1"/>
                </a:solidFill>
                <a:latin typeface="Calibri" panose="020F0502020204030204" pitchFamily="34" charset="0"/>
                <a:cs typeface="Calibri" panose="020F0502020204030204" pitchFamily="34" charset="0"/>
              </a:endParaRPr>
            </a:p>
          </p:txBody>
        </p:sp>
        <p:pic>
          <p:nvPicPr>
            <p:cNvPr id="37" name="Graphic 36">
              <a:extLst>
                <a:ext uri="{FF2B5EF4-FFF2-40B4-BE49-F238E27FC236}">
                  <a16:creationId xmlns:a16="http://schemas.microsoft.com/office/drawing/2014/main" id="{C0DCEB99-2FD8-4543-90E1-0DB1CC0413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674185" y="595043"/>
            <a:ext cx="5660558" cy="941400"/>
          </a:xfrm>
          <a:prstGeom prst="rect">
            <a:avLst/>
          </a:prstGeom>
        </p:spPr>
        <p:txBody>
          <a:bodyPr spcFirstLastPara="1" wrap="square" lIns="91425" tIns="91425" rIns="91425" bIns="91425" anchor="t" anchorCtr="0">
            <a:noAutofit/>
          </a:bodyPr>
          <a:lstStyle/>
          <a:p>
            <a:pPr lvl="0"/>
            <a:r>
              <a:rPr lang="en-GB" b="1" dirty="0">
                <a:latin typeface="Calibri" panose="020F0502020204030204" pitchFamily="34" charset="0"/>
                <a:cs typeface="Calibri" panose="020F0502020204030204" pitchFamily="34" charset="0"/>
              </a:rPr>
              <a:t>When should we use Node.js development?</a:t>
            </a:r>
            <a:endParaRPr b="1" dirty="0">
              <a:latin typeface="Calibri" panose="020F0502020204030204" pitchFamily="34" charset="0"/>
              <a:cs typeface="Calibri" panose="020F0502020204030204" pitchFamily="34" charset="0"/>
            </a:endParaRPr>
          </a:p>
        </p:txBody>
      </p:sp>
      <p:sp>
        <p:nvSpPr>
          <p:cNvPr id="171" name="Google Shape;171;p39"/>
          <p:cNvSpPr txBox="1">
            <a:spLocks noGrp="1"/>
          </p:cNvSpPr>
          <p:nvPr>
            <p:ph type="body" idx="1"/>
          </p:nvPr>
        </p:nvSpPr>
        <p:spPr>
          <a:xfrm>
            <a:off x="674184" y="1738944"/>
            <a:ext cx="7769732" cy="1025687"/>
          </a:xfrm>
          <a:prstGeom prst="rect">
            <a:avLst/>
          </a:prstGeom>
        </p:spPr>
        <p:txBody>
          <a:bodyPr spcFirstLastPara="1" wrap="square" lIns="91425" tIns="91425" rIns="91425" bIns="91425" anchor="t" anchorCtr="0">
            <a:noAutofit/>
          </a:bodyPr>
          <a:lstStyle/>
          <a:p>
            <a:pPr marL="0" lvl="0" indent="0">
              <a:buNone/>
            </a:pPr>
            <a:r>
              <a:rPr lang="en-GB" sz="1800" dirty="0">
                <a:latin typeface="Calibri" panose="020F0502020204030204" pitchFamily="34" charset="0"/>
                <a:cs typeface="Calibri" panose="020F0502020204030204" pitchFamily="34" charset="0"/>
              </a:rPr>
              <a:t>One of the most notable benefits of Node.js web development is the ability to design a wide range of business solutions. You can outperform your competitors with Node.js-based business solutions.</a:t>
            </a:r>
            <a:endParaRPr sz="1800" dirty="0">
              <a:latin typeface="Calibri" panose="020F0502020204030204" pitchFamily="34" charset="0"/>
              <a:cs typeface="Calibri" panose="020F0502020204030204" pitchFamily="34" charset="0"/>
            </a:endParaRPr>
          </a:p>
        </p:txBody>
      </p:sp>
      <p:cxnSp>
        <p:nvCxnSpPr>
          <p:cNvPr id="172" name="Google Shape;172;p39"/>
          <p:cNvCxnSpPr>
            <a:cxnSpLocks/>
          </p:cNvCxnSpPr>
          <p:nvPr/>
        </p:nvCxnSpPr>
        <p:spPr>
          <a:xfrm>
            <a:off x="761884" y="564040"/>
            <a:ext cx="2734538"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11" name="Group 10">
            <a:extLst>
              <a:ext uri="{FF2B5EF4-FFF2-40B4-BE49-F238E27FC236}">
                <a16:creationId xmlns:a16="http://schemas.microsoft.com/office/drawing/2014/main" id="{E85C27F3-38D0-4676-92BC-CD6D020B1C95}"/>
              </a:ext>
            </a:extLst>
          </p:cNvPr>
          <p:cNvGrpSpPr/>
          <p:nvPr/>
        </p:nvGrpSpPr>
        <p:grpSpPr>
          <a:xfrm>
            <a:off x="0" y="4720876"/>
            <a:ext cx="9144000" cy="333863"/>
            <a:chOff x="0" y="4720876"/>
            <a:chExt cx="9144000" cy="333863"/>
          </a:xfrm>
        </p:grpSpPr>
        <p:cxnSp>
          <p:nvCxnSpPr>
            <p:cNvPr id="12" name="Straight Connector 11">
              <a:extLst>
                <a:ext uri="{FF2B5EF4-FFF2-40B4-BE49-F238E27FC236}">
                  <a16:creationId xmlns:a16="http://schemas.microsoft.com/office/drawing/2014/main" id="{B241975E-8FC7-4688-B2EC-ADA4F2953F91}"/>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486C4F2-D56E-49C0-B1BF-EFBAB5A93DC4}"/>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en-GB" sz="1200" dirty="0">
                  <a:solidFill>
                    <a:schemeClr val="bg1"/>
                  </a:solidFill>
                  <a:latin typeface="Calibri" panose="020F0502020204030204" pitchFamily="34" charset="0"/>
                  <a:cs typeface="Calibri" panose="020F0502020204030204" pitchFamily="34" charset="0"/>
                </a:rPr>
                <a:t> </a:t>
              </a:r>
              <a:r>
                <a:rPr lang="en-GB" sz="1200" dirty="0">
                  <a:solidFill>
                    <a:schemeClr val="bg1"/>
                  </a:solidFill>
                  <a:latin typeface="Calibri" panose="020F0502020204030204" pitchFamily="34" charset="0"/>
                  <a:cs typeface="Calibri" panose="020F0502020204030204" pitchFamily="34" charset="0"/>
                  <a:hlinkClick r:id="rId3"/>
                </a:rPr>
                <a:t>https://www.weblineindia.com/blog/node-js-for-web-development/</a:t>
              </a:r>
              <a:endParaRPr lang="en-GB" sz="1000" dirty="0">
                <a:solidFill>
                  <a:schemeClr val="bg1"/>
                </a:solidFill>
                <a:latin typeface="Calibri" panose="020F0502020204030204" pitchFamily="34" charset="0"/>
                <a:cs typeface="Calibri" panose="020F0502020204030204" pitchFamily="34" charset="0"/>
              </a:endParaRPr>
            </a:p>
          </p:txBody>
        </p:sp>
        <p:pic>
          <p:nvPicPr>
            <p:cNvPr id="14" name="Graphic 13">
              <a:extLst>
                <a:ext uri="{FF2B5EF4-FFF2-40B4-BE49-F238E27FC236}">
                  <a16:creationId xmlns:a16="http://schemas.microsoft.com/office/drawing/2014/main" id="{43B64ECE-6694-4D02-969E-6D2AFDE532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681326" y="595042"/>
            <a:ext cx="5719475" cy="941400"/>
          </a:xfrm>
          <a:prstGeom prst="rect">
            <a:avLst/>
          </a:prstGeom>
        </p:spPr>
        <p:txBody>
          <a:bodyPr spcFirstLastPara="1" wrap="square" lIns="91425" tIns="91425" rIns="91425" bIns="91425" anchor="t" anchorCtr="0">
            <a:noAutofit/>
          </a:bodyPr>
          <a:lstStyle/>
          <a:p>
            <a:pPr lvl="0"/>
            <a:r>
              <a:rPr lang="en-GB" b="1" dirty="0">
                <a:latin typeface="Calibri" panose="020F0502020204030204" pitchFamily="34" charset="0"/>
                <a:cs typeface="Calibri" panose="020F0502020204030204" pitchFamily="34" charset="0"/>
              </a:rPr>
              <a:t>The following are some notable applications for which Node.js can be used:</a:t>
            </a:r>
            <a:endParaRPr b="1" dirty="0">
              <a:latin typeface="Calibri" panose="020F0502020204030204" pitchFamily="34" charset="0"/>
              <a:cs typeface="Calibri" panose="020F0502020204030204" pitchFamily="34" charset="0"/>
            </a:endParaRPr>
          </a:p>
        </p:txBody>
      </p:sp>
      <p:sp>
        <p:nvSpPr>
          <p:cNvPr id="171" name="Google Shape;171;p39"/>
          <p:cNvSpPr txBox="1">
            <a:spLocks noGrp="1"/>
          </p:cNvSpPr>
          <p:nvPr>
            <p:ph type="body" idx="1"/>
          </p:nvPr>
        </p:nvSpPr>
        <p:spPr>
          <a:xfrm>
            <a:off x="681325" y="1738943"/>
            <a:ext cx="7848313" cy="3039900"/>
          </a:xfrm>
          <a:prstGeom prst="rect">
            <a:avLst/>
          </a:prstGeom>
        </p:spPr>
        <p:txBody>
          <a:bodyPr spcFirstLastPara="1" wrap="square" lIns="91425" tIns="91425" rIns="91425" bIns="91425" anchor="t" anchorCtr="0">
            <a:noAutofit/>
          </a:bodyPr>
          <a:lstStyle/>
          <a:p>
            <a:pPr marL="285750" lvl="0" indent="-285750">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To create data streaming applications</a:t>
            </a:r>
          </a:p>
          <a:p>
            <a:pPr marL="742950" lvl="1" indent="-285750">
              <a:buFont typeface="Wingdings" panose="05000000000000000000" pitchFamily="2" charset="2"/>
              <a:buChar char="Ø"/>
            </a:pPr>
            <a:r>
              <a:rPr lang="en-GB" sz="1400" dirty="0">
                <a:latin typeface="Calibri" panose="020F0502020204030204" pitchFamily="34" charset="0"/>
                <a:cs typeface="Calibri" panose="020F0502020204030204" pitchFamily="34" charset="0"/>
              </a:rPr>
              <a:t>Data streaming web apps have grown in popularity as people consume more digital material. You can process large chunks of data into smaller packages and sequentially use the Node.js web app’s built-in stream module.</a:t>
            </a:r>
            <a:endParaRPr lang="en-GB" sz="1800" dirty="0">
              <a:latin typeface="Calibri" panose="020F0502020204030204" pitchFamily="34" charset="0"/>
              <a:cs typeface="Calibri" panose="020F0502020204030204" pitchFamily="34" charset="0"/>
            </a:endParaRPr>
          </a:p>
          <a:p>
            <a:pPr marL="0" lvl="0" indent="0">
              <a:buNone/>
            </a:pPr>
            <a:endParaRPr lang="en-GB" sz="1800" dirty="0">
              <a:latin typeface="Calibri" panose="020F0502020204030204" pitchFamily="34" charset="0"/>
              <a:cs typeface="Calibri" panose="020F0502020204030204" pitchFamily="34" charset="0"/>
            </a:endParaRPr>
          </a:p>
          <a:p>
            <a:pPr marL="285750" lvl="0" indent="-285750">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For developing microservices</a:t>
            </a:r>
          </a:p>
          <a:p>
            <a:pPr marL="742950" lvl="1" indent="-285750">
              <a:buFont typeface="Wingdings" panose="05000000000000000000" pitchFamily="2" charset="2"/>
              <a:buChar char="Ø"/>
            </a:pPr>
            <a:r>
              <a:rPr lang="en-GB" sz="1400" dirty="0">
                <a:latin typeface="Calibri" panose="020F0502020204030204" pitchFamily="34" charset="0"/>
                <a:cs typeface="Calibri" panose="020F0502020204030204" pitchFamily="34" charset="0"/>
              </a:rPr>
              <a:t>Node.js is favoured for creating microservices frameworks since it is simple to do so. Because it isolates the majority of the underlying or essential system, implementing a microservice with this programming language can be straightforward and efficient.</a:t>
            </a:r>
          </a:p>
        </p:txBody>
      </p:sp>
      <p:cxnSp>
        <p:nvCxnSpPr>
          <p:cNvPr id="172" name="Google Shape;172;p39"/>
          <p:cNvCxnSpPr/>
          <p:nvPr/>
        </p:nvCxnSpPr>
        <p:spPr>
          <a:xfrm>
            <a:off x="769026" y="564039"/>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11" name="Group 10">
            <a:extLst>
              <a:ext uri="{FF2B5EF4-FFF2-40B4-BE49-F238E27FC236}">
                <a16:creationId xmlns:a16="http://schemas.microsoft.com/office/drawing/2014/main" id="{F52F3A49-27C0-4868-A88E-B607389D05B7}"/>
              </a:ext>
            </a:extLst>
          </p:cNvPr>
          <p:cNvGrpSpPr/>
          <p:nvPr/>
        </p:nvGrpSpPr>
        <p:grpSpPr>
          <a:xfrm>
            <a:off x="0" y="4720876"/>
            <a:ext cx="9144000" cy="333863"/>
            <a:chOff x="0" y="4720876"/>
            <a:chExt cx="9144000" cy="333863"/>
          </a:xfrm>
        </p:grpSpPr>
        <p:cxnSp>
          <p:nvCxnSpPr>
            <p:cNvPr id="12" name="Straight Connector 11">
              <a:extLst>
                <a:ext uri="{FF2B5EF4-FFF2-40B4-BE49-F238E27FC236}">
                  <a16:creationId xmlns:a16="http://schemas.microsoft.com/office/drawing/2014/main" id="{87C12F2B-D91F-4E72-8B03-B6928D6236EB}"/>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2F160B-21F8-4429-AA69-5A5399CEA6F4}"/>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en-GB" sz="1200" dirty="0">
                  <a:solidFill>
                    <a:schemeClr val="bg1"/>
                  </a:solidFill>
                  <a:latin typeface="Calibri" panose="020F0502020204030204" pitchFamily="34" charset="0"/>
                  <a:cs typeface="Calibri" panose="020F0502020204030204" pitchFamily="34" charset="0"/>
                </a:rPr>
                <a:t> </a:t>
              </a:r>
              <a:r>
                <a:rPr lang="en-GB" sz="1200" dirty="0">
                  <a:solidFill>
                    <a:schemeClr val="bg1"/>
                  </a:solidFill>
                  <a:latin typeface="Calibri" panose="020F0502020204030204" pitchFamily="34" charset="0"/>
                  <a:cs typeface="Calibri" panose="020F0502020204030204" pitchFamily="34" charset="0"/>
                  <a:hlinkClick r:id="rId3"/>
                </a:rPr>
                <a:t>https://www.weblineindia.com/blog/node-js-for-web-development/</a:t>
              </a:r>
              <a:endParaRPr lang="en-GB" sz="1000" dirty="0">
                <a:solidFill>
                  <a:schemeClr val="bg1"/>
                </a:solidFill>
                <a:latin typeface="Calibri" panose="020F0502020204030204" pitchFamily="34" charset="0"/>
                <a:cs typeface="Calibri" panose="020F0502020204030204" pitchFamily="34" charset="0"/>
              </a:endParaRPr>
            </a:p>
          </p:txBody>
        </p:sp>
        <p:pic>
          <p:nvPicPr>
            <p:cNvPr id="14" name="Graphic 13">
              <a:extLst>
                <a:ext uri="{FF2B5EF4-FFF2-40B4-BE49-F238E27FC236}">
                  <a16:creationId xmlns:a16="http://schemas.microsoft.com/office/drawing/2014/main" id="{79FADA4F-D62C-4B6B-934B-1794C6D54B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extLst>
      <p:ext uri="{BB962C8B-B14F-4D97-AF65-F5344CB8AC3E}">
        <p14:creationId xmlns:p14="http://schemas.microsoft.com/office/powerpoint/2010/main" val="381280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688470" y="595043"/>
            <a:ext cx="5719475" cy="941400"/>
          </a:xfrm>
          <a:prstGeom prst="rect">
            <a:avLst/>
          </a:prstGeom>
        </p:spPr>
        <p:txBody>
          <a:bodyPr spcFirstLastPara="1" wrap="square" lIns="91425" tIns="91425" rIns="91425" bIns="91425" anchor="t" anchorCtr="0">
            <a:noAutofit/>
          </a:bodyPr>
          <a:lstStyle/>
          <a:p>
            <a:pPr lvl="0"/>
            <a:r>
              <a:rPr lang="en-GB" b="1" dirty="0">
                <a:latin typeface="Calibri" panose="020F0502020204030204" pitchFamily="34" charset="0"/>
                <a:cs typeface="Calibri" panose="020F0502020204030204" pitchFamily="34" charset="0"/>
              </a:rPr>
              <a:t>The following are some notable applications for which Node.js can be used:</a:t>
            </a:r>
            <a:endParaRPr b="1" dirty="0">
              <a:latin typeface="Calibri" panose="020F0502020204030204" pitchFamily="34" charset="0"/>
              <a:cs typeface="Calibri" panose="020F0502020204030204" pitchFamily="34" charset="0"/>
            </a:endParaRPr>
          </a:p>
        </p:txBody>
      </p:sp>
      <p:sp>
        <p:nvSpPr>
          <p:cNvPr id="171" name="Google Shape;171;p39"/>
          <p:cNvSpPr txBox="1">
            <a:spLocks noGrp="1"/>
          </p:cNvSpPr>
          <p:nvPr>
            <p:ph type="body" idx="1"/>
          </p:nvPr>
        </p:nvSpPr>
        <p:spPr>
          <a:xfrm>
            <a:off x="688469" y="1738944"/>
            <a:ext cx="7848313" cy="3039900"/>
          </a:xfrm>
          <a:prstGeom prst="rect">
            <a:avLst/>
          </a:prstGeom>
        </p:spPr>
        <p:txBody>
          <a:bodyPr spcFirstLastPara="1" wrap="square" lIns="91425" tIns="91425" rIns="91425" bIns="91425" anchor="t" anchorCtr="0">
            <a:noAutofit/>
          </a:bodyPr>
          <a:lstStyle/>
          <a:p>
            <a:pPr marL="285750" lvl="0" indent="-285750">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Suitable for Internet of Things Applications</a:t>
            </a:r>
          </a:p>
          <a:p>
            <a:pPr marL="742950" lvl="1" indent="-285750">
              <a:buFont typeface="Wingdings" panose="05000000000000000000" pitchFamily="2" charset="2"/>
              <a:buChar char="Ø"/>
            </a:pPr>
            <a:r>
              <a:rPr lang="en-GB" sz="1400" dirty="0">
                <a:latin typeface="Calibri" panose="020F0502020204030204" pitchFamily="34" charset="0"/>
                <a:cs typeface="Calibri" panose="020F0502020204030204" pitchFamily="34" charset="0"/>
              </a:rPr>
              <a:t>MQTT, a publish-subscribe communications system, is widely used in Internet of Things apps. In this protocol, </a:t>
            </a:r>
            <a:r>
              <a:rPr lang="en-GB" sz="1400" dirty="0" err="1">
                <a:latin typeface="Calibri" panose="020F0502020204030204" pitchFamily="34" charset="0"/>
                <a:cs typeface="Calibri" panose="020F0502020204030204" pitchFamily="34" charset="0"/>
              </a:rPr>
              <a:t>WebSockets</a:t>
            </a:r>
            <a:r>
              <a:rPr lang="en-GB" sz="1400" dirty="0">
                <a:latin typeface="Calibri" panose="020F0502020204030204" pitchFamily="34" charset="0"/>
                <a:cs typeface="Calibri" panose="020F0502020204030204" pitchFamily="34" charset="0"/>
              </a:rPr>
              <a:t> are used for transport and encapsulation. MQTT and </a:t>
            </a:r>
            <a:r>
              <a:rPr lang="en-GB" sz="1400" dirty="0" err="1">
                <a:latin typeface="Calibri" panose="020F0502020204030204" pitchFamily="34" charset="0"/>
                <a:cs typeface="Calibri" panose="020F0502020204030204" pitchFamily="34" charset="0"/>
              </a:rPr>
              <a:t>WebSockets</a:t>
            </a:r>
            <a:r>
              <a:rPr lang="en-GB" sz="1400" dirty="0">
                <a:latin typeface="Calibri" panose="020F0502020204030204" pitchFamily="34" charset="0"/>
                <a:cs typeface="Calibri" panose="020F0502020204030204" pitchFamily="34" charset="0"/>
              </a:rPr>
              <a:t> both have extensive support and are straightforward to use with Node.js.</a:t>
            </a:r>
          </a:p>
          <a:p>
            <a:pPr marL="742950" lvl="1" indent="-285750">
              <a:buFont typeface="Wingdings" panose="05000000000000000000" pitchFamily="2" charset="2"/>
              <a:buChar char="Ø"/>
            </a:pPr>
            <a:endParaRPr lang="en-GB" sz="1400" dirty="0">
              <a:latin typeface="Calibri" panose="020F0502020204030204" pitchFamily="34" charset="0"/>
              <a:cs typeface="Calibri" panose="020F0502020204030204" pitchFamily="34" charset="0"/>
            </a:endParaRPr>
          </a:p>
          <a:p>
            <a:pPr marL="285750" lvl="0" indent="-285750">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Development of scalable applications</a:t>
            </a:r>
          </a:p>
          <a:p>
            <a:pPr marL="742950" lvl="1" indent="-285750">
              <a:buFont typeface="Wingdings" panose="05000000000000000000" pitchFamily="2" charset="2"/>
              <a:buChar char="Ø"/>
            </a:pPr>
            <a:r>
              <a:rPr lang="en-GB" sz="1400" dirty="0">
                <a:latin typeface="Calibri" panose="020F0502020204030204" pitchFamily="34" charset="0"/>
                <a:cs typeface="Calibri" panose="020F0502020204030204" pitchFamily="34" charset="0"/>
              </a:rPr>
              <a:t>It is best for creating a node app for applications that are expected to have high peak loads and scalability. For these issues, it is a good option to build a website with Node.js</a:t>
            </a:r>
          </a:p>
        </p:txBody>
      </p:sp>
      <p:cxnSp>
        <p:nvCxnSpPr>
          <p:cNvPr id="172" name="Google Shape;172;p39"/>
          <p:cNvCxnSpPr/>
          <p:nvPr/>
        </p:nvCxnSpPr>
        <p:spPr>
          <a:xfrm>
            <a:off x="776170" y="564040"/>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11" name="Group 10">
            <a:extLst>
              <a:ext uri="{FF2B5EF4-FFF2-40B4-BE49-F238E27FC236}">
                <a16:creationId xmlns:a16="http://schemas.microsoft.com/office/drawing/2014/main" id="{D2683DEA-9E17-499F-94AB-C6B351B7E9C6}"/>
              </a:ext>
            </a:extLst>
          </p:cNvPr>
          <p:cNvGrpSpPr/>
          <p:nvPr/>
        </p:nvGrpSpPr>
        <p:grpSpPr>
          <a:xfrm>
            <a:off x="0" y="4720876"/>
            <a:ext cx="9144000" cy="333863"/>
            <a:chOff x="0" y="4720876"/>
            <a:chExt cx="9144000" cy="333863"/>
          </a:xfrm>
        </p:grpSpPr>
        <p:cxnSp>
          <p:nvCxnSpPr>
            <p:cNvPr id="12" name="Straight Connector 11">
              <a:extLst>
                <a:ext uri="{FF2B5EF4-FFF2-40B4-BE49-F238E27FC236}">
                  <a16:creationId xmlns:a16="http://schemas.microsoft.com/office/drawing/2014/main" id="{5724F988-3D5A-4FEE-979C-4E6A432A4F40}"/>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CE0276C-9AC1-4240-AA03-31C32F7442CD}"/>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en-GB" sz="1200" dirty="0">
                  <a:solidFill>
                    <a:schemeClr val="bg1"/>
                  </a:solidFill>
                  <a:latin typeface="Calibri" panose="020F0502020204030204" pitchFamily="34" charset="0"/>
                  <a:cs typeface="Calibri" panose="020F0502020204030204" pitchFamily="34" charset="0"/>
                </a:rPr>
                <a:t> </a:t>
              </a:r>
              <a:r>
                <a:rPr lang="en-GB" sz="1200" dirty="0">
                  <a:solidFill>
                    <a:schemeClr val="bg1"/>
                  </a:solidFill>
                  <a:latin typeface="Calibri" panose="020F0502020204030204" pitchFamily="34" charset="0"/>
                  <a:cs typeface="Calibri" panose="020F0502020204030204" pitchFamily="34" charset="0"/>
                  <a:hlinkClick r:id="rId3"/>
                </a:rPr>
                <a:t>https://www.weblineindia.com/blog/node-js-for-web-development/</a:t>
              </a:r>
              <a:endParaRPr lang="en-GB" sz="1000" dirty="0">
                <a:solidFill>
                  <a:schemeClr val="bg1"/>
                </a:solidFill>
                <a:latin typeface="Calibri" panose="020F0502020204030204" pitchFamily="34" charset="0"/>
                <a:cs typeface="Calibri" panose="020F0502020204030204" pitchFamily="34" charset="0"/>
              </a:endParaRPr>
            </a:p>
          </p:txBody>
        </p:sp>
        <p:pic>
          <p:nvPicPr>
            <p:cNvPr id="14" name="Graphic 13">
              <a:extLst>
                <a:ext uri="{FF2B5EF4-FFF2-40B4-BE49-F238E27FC236}">
                  <a16:creationId xmlns:a16="http://schemas.microsoft.com/office/drawing/2014/main" id="{BF2F0D9D-DCAC-4E78-9C2F-C96B78411E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extLst>
      <p:ext uri="{BB962C8B-B14F-4D97-AF65-F5344CB8AC3E}">
        <p14:creationId xmlns:p14="http://schemas.microsoft.com/office/powerpoint/2010/main" val="5509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681321" y="595043"/>
            <a:ext cx="5719475" cy="941400"/>
          </a:xfrm>
          <a:prstGeom prst="rect">
            <a:avLst/>
          </a:prstGeom>
        </p:spPr>
        <p:txBody>
          <a:bodyPr spcFirstLastPara="1" wrap="square" lIns="91425" tIns="91425" rIns="91425" bIns="91425" anchor="t" anchorCtr="0">
            <a:noAutofit/>
          </a:bodyPr>
          <a:lstStyle/>
          <a:p>
            <a:pPr lvl="0"/>
            <a:r>
              <a:rPr lang="en-GB" b="1" dirty="0">
                <a:latin typeface="Calibri" panose="020F0502020204030204" pitchFamily="34" charset="0"/>
                <a:cs typeface="Calibri" panose="020F0502020204030204" pitchFamily="34" charset="0"/>
              </a:rPr>
              <a:t>The following are some notable applications for which Node.js can be used:</a:t>
            </a:r>
            <a:endParaRPr b="1" dirty="0">
              <a:latin typeface="Calibri" panose="020F0502020204030204" pitchFamily="34" charset="0"/>
              <a:cs typeface="Calibri" panose="020F0502020204030204" pitchFamily="34" charset="0"/>
            </a:endParaRPr>
          </a:p>
        </p:txBody>
      </p:sp>
      <p:sp>
        <p:nvSpPr>
          <p:cNvPr id="171" name="Google Shape;171;p39"/>
          <p:cNvSpPr txBox="1">
            <a:spLocks noGrp="1"/>
          </p:cNvSpPr>
          <p:nvPr>
            <p:ph type="body" idx="1"/>
          </p:nvPr>
        </p:nvSpPr>
        <p:spPr>
          <a:xfrm>
            <a:off x="681320" y="1738944"/>
            <a:ext cx="7848313" cy="3039900"/>
          </a:xfrm>
          <a:prstGeom prst="rect">
            <a:avLst/>
          </a:prstGeom>
        </p:spPr>
        <p:txBody>
          <a:bodyPr spcFirstLastPara="1" wrap="square" lIns="91425" tIns="91425" rIns="91425" bIns="91425" anchor="t" anchorCtr="0">
            <a:noAutofit/>
          </a:bodyPr>
          <a:lstStyle/>
          <a:p>
            <a:pPr marL="285750" lvl="0" indent="-285750">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API Communication</a:t>
            </a:r>
          </a:p>
          <a:p>
            <a:pPr marL="742950" lvl="1" indent="-285750">
              <a:buFont typeface="Wingdings" panose="05000000000000000000" pitchFamily="2" charset="2"/>
              <a:buChar char="Ø"/>
            </a:pPr>
            <a:r>
              <a:rPr lang="en-GB" sz="1400" dirty="0">
                <a:latin typeface="Calibri" panose="020F0502020204030204" pitchFamily="34" charset="0"/>
                <a:cs typeface="Calibri" panose="020F0502020204030204" pitchFamily="34" charset="0"/>
              </a:rPr>
              <a:t>Almost all web applications require a back-end to interface with databases or other external services. Node.js was formerly recommended exclusively for applications with a small number of CPU-intensive tasks.</a:t>
            </a:r>
          </a:p>
          <a:p>
            <a:pPr marL="457200" lvl="1" indent="0">
              <a:buNone/>
            </a:pPr>
            <a:endParaRPr lang="en-GB" sz="1400" dirty="0">
              <a:latin typeface="Calibri" panose="020F0502020204030204" pitchFamily="34" charset="0"/>
              <a:cs typeface="Calibri" panose="020F0502020204030204" pitchFamily="34" charset="0"/>
            </a:endParaRPr>
          </a:p>
          <a:p>
            <a:pPr marL="285750" lvl="0" indent="-285750">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To create a SPA</a:t>
            </a:r>
          </a:p>
          <a:p>
            <a:pPr marL="742950" lvl="1" indent="-285750">
              <a:buFont typeface="Wingdings" panose="05000000000000000000" pitchFamily="2" charset="2"/>
              <a:buChar char="Ø"/>
            </a:pPr>
            <a:r>
              <a:rPr lang="en-GB" sz="1400" dirty="0">
                <a:latin typeface="Calibri" panose="020F0502020204030204" pitchFamily="34" charset="0"/>
                <a:cs typeface="Calibri" panose="020F0502020204030204" pitchFamily="34" charset="0"/>
              </a:rPr>
              <a:t>Node.js, like single-page websites, may generate a single-page application (SPA) that looks and feels like a desktop program. Because of its flexibility, Node.js is an excellent choice for building social networking platforms, dynamic websites, and email systems.</a:t>
            </a:r>
            <a:endParaRPr sz="1400" dirty="0">
              <a:latin typeface="Calibri" panose="020F0502020204030204" pitchFamily="34" charset="0"/>
              <a:cs typeface="Calibri" panose="020F0502020204030204" pitchFamily="34" charset="0"/>
            </a:endParaRPr>
          </a:p>
        </p:txBody>
      </p:sp>
      <p:cxnSp>
        <p:nvCxnSpPr>
          <p:cNvPr id="172" name="Google Shape;172;p39"/>
          <p:cNvCxnSpPr/>
          <p:nvPr/>
        </p:nvCxnSpPr>
        <p:spPr>
          <a:xfrm>
            <a:off x="769021" y="564040"/>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7" name="Group 6">
            <a:extLst>
              <a:ext uri="{FF2B5EF4-FFF2-40B4-BE49-F238E27FC236}">
                <a16:creationId xmlns:a16="http://schemas.microsoft.com/office/drawing/2014/main" id="{EEF6B5E7-4EF8-4CC0-9844-179246CF00D5}"/>
              </a:ext>
            </a:extLst>
          </p:cNvPr>
          <p:cNvGrpSpPr/>
          <p:nvPr/>
        </p:nvGrpSpPr>
        <p:grpSpPr>
          <a:xfrm>
            <a:off x="0" y="4720876"/>
            <a:ext cx="9144000" cy="333863"/>
            <a:chOff x="0" y="4720876"/>
            <a:chExt cx="9144000" cy="333863"/>
          </a:xfrm>
        </p:grpSpPr>
        <p:cxnSp>
          <p:nvCxnSpPr>
            <p:cNvPr id="8" name="Straight Connector 7">
              <a:extLst>
                <a:ext uri="{FF2B5EF4-FFF2-40B4-BE49-F238E27FC236}">
                  <a16:creationId xmlns:a16="http://schemas.microsoft.com/office/drawing/2014/main" id="{06CEAA7E-DB9E-4DE8-8E5D-C344F9F8B174}"/>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FC9B7BD-3A62-4292-90A0-38575D6115BF}"/>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en-GB" sz="1200" dirty="0">
                  <a:solidFill>
                    <a:schemeClr val="bg1"/>
                  </a:solidFill>
                  <a:latin typeface="Calibri" panose="020F0502020204030204" pitchFamily="34" charset="0"/>
                  <a:cs typeface="Calibri" panose="020F0502020204030204" pitchFamily="34" charset="0"/>
                </a:rPr>
                <a:t> </a:t>
              </a:r>
              <a:r>
                <a:rPr lang="en-GB" sz="1200" dirty="0">
                  <a:solidFill>
                    <a:schemeClr val="bg1"/>
                  </a:solidFill>
                  <a:latin typeface="Calibri" panose="020F0502020204030204" pitchFamily="34" charset="0"/>
                  <a:cs typeface="Calibri" panose="020F0502020204030204" pitchFamily="34" charset="0"/>
                  <a:hlinkClick r:id="rId3"/>
                </a:rPr>
                <a:t>https://www.weblineindia.com/blog/node-js-for-web-development/</a:t>
              </a:r>
              <a:endParaRPr lang="en-GB" sz="1000" dirty="0">
                <a:solidFill>
                  <a:schemeClr val="bg1"/>
                </a:solidFill>
                <a:latin typeface="Calibri" panose="020F0502020204030204" pitchFamily="34" charset="0"/>
                <a:cs typeface="Calibri" panose="020F0502020204030204" pitchFamily="34" charset="0"/>
              </a:endParaRPr>
            </a:p>
          </p:txBody>
        </p:sp>
        <p:pic>
          <p:nvPicPr>
            <p:cNvPr id="10" name="Graphic 9">
              <a:extLst>
                <a:ext uri="{FF2B5EF4-FFF2-40B4-BE49-F238E27FC236}">
                  <a16:creationId xmlns:a16="http://schemas.microsoft.com/office/drawing/2014/main" id="{0A35E029-825D-4C6A-9E8B-78D164C516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extLst>
      <p:ext uri="{BB962C8B-B14F-4D97-AF65-F5344CB8AC3E}">
        <p14:creationId xmlns:p14="http://schemas.microsoft.com/office/powerpoint/2010/main" val="41344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9"/>
        <p:cNvGrpSpPr/>
        <p:nvPr/>
      </p:nvGrpSpPr>
      <p:grpSpPr>
        <a:xfrm>
          <a:off x="0" y="0"/>
          <a:ext cx="0" cy="0"/>
          <a:chOff x="0" y="0"/>
          <a:chExt cx="0" cy="0"/>
        </a:xfrm>
      </p:grpSpPr>
      <p:sp>
        <p:nvSpPr>
          <p:cNvPr id="2070" name="Google Shape;2070;p61"/>
          <p:cNvSpPr txBox="1">
            <a:spLocks noGrp="1"/>
          </p:cNvSpPr>
          <p:nvPr>
            <p:ph type="title" idx="4"/>
          </p:nvPr>
        </p:nvSpPr>
        <p:spPr>
          <a:xfrm>
            <a:off x="671676" y="423593"/>
            <a:ext cx="6112381" cy="505093"/>
          </a:xfrm>
          <a:prstGeom prst="rect">
            <a:avLst/>
          </a:prstGeom>
        </p:spPr>
        <p:txBody>
          <a:bodyPr spcFirstLastPara="1" wrap="square" lIns="91425" tIns="91425" rIns="91425" bIns="91425" anchor="t" anchorCtr="0">
            <a:noAutofit/>
          </a:bodyPr>
          <a:lstStyle/>
          <a:p>
            <a:pPr lvl="0"/>
            <a:r>
              <a:rPr lang="en-GB" b="1" dirty="0">
                <a:latin typeface="Calibri" panose="020F0502020204030204" pitchFamily="34" charset="0"/>
                <a:cs typeface="Calibri" panose="020F0502020204030204" pitchFamily="34" charset="0"/>
              </a:rPr>
              <a:t>Avoid using Node.js for the following purposes</a:t>
            </a:r>
            <a:endParaRPr b="1" dirty="0">
              <a:latin typeface="Calibri" panose="020F0502020204030204" pitchFamily="34" charset="0"/>
              <a:cs typeface="Calibri" panose="020F0502020204030204" pitchFamily="34" charset="0"/>
            </a:endParaRPr>
          </a:p>
        </p:txBody>
      </p:sp>
      <p:cxnSp>
        <p:nvCxnSpPr>
          <p:cNvPr id="2071" name="Google Shape;2071;p61"/>
          <p:cNvCxnSpPr/>
          <p:nvPr/>
        </p:nvCxnSpPr>
        <p:spPr>
          <a:xfrm>
            <a:off x="759377" y="392590"/>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44" name="Google Shape;171;p39">
            <a:extLst>
              <a:ext uri="{FF2B5EF4-FFF2-40B4-BE49-F238E27FC236}">
                <a16:creationId xmlns:a16="http://schemas.microsoft.com/office/drawing/2014/main" id="{D0BFE6B0-F7A0-4C71-A1BA-021B47455997}"/>
              </a:ext>
            </a:extLst>
          </p:cNvPr>
          <p:cNvSpPr txBox="1">
            <a:spLocks/>
          </p:cNvSpPr>
          <p:nvPr/>
        </p:nvSpPr>
        <p:spPr>
          <a:xfrm>
            <a:off x="678820" y="958928"/>
            <a:ext cx="7848313" cy="37559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Montserrat"/>
              <a:buNone/>
              <a:defRPr sz="1400" b="0" i="0" u="none" strike="noStrike" cap="none">
                <a:solidFill>
                  <a:schemeClr val="lt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9pPr>
          </a:lstStyle>
          <a:p>
            <a:pPr marL="285750" indent="-285750" algn="l">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Process CPU-intensive and complicated applications</a:t>
            </a:r>
          </a:p>
          <a:p>
            <a:pPr marL="285750" indent="-285750" algn="l">
              <a:buClr>
                <a:srgbClr val="FFC000"/>
              </a:buClr>
              <a:buFont typeface="Wingdings" panose="05000000000000000000" pitchFamily="2" charset="2"/>
              <a:buChar char="Ø"/>
            </a:pPr>
            <a:endParaRPr lang="en-GB" sz="1800" dirty="0">
              <a:latin typeface="Calibri" panose="020F0502020204030204" pitchFamily="34" charset="0"/>
              <a:cs typeface="Calibri" panose="020F0502020204030204" pitchFamily="34" charset="0"/>
            </a:endParaRPr>
          </a:p>
          <a:p>
            <a:pPr marL="742950" lvl="1" indent="-285750" algn="l">
              <a:buClr>
                <a:srgbClr val="FFC000"/>
              </a:buClr>
              <a:buSzPct val="70000"/>
              <a:buFont typeface="Wingdings" panose="05000000000000000000" pitchFamily="2" charset="2"/>
              <a:buChar char="Ø"/>
            </a:pPr>
            <a:r>
              <a:rPr lang="en-GB" sz="1400" dirty="0">
                <a:latin typeface="Calibri" panose="020F0502020204030204" pitchFamily="34" charset="0"/>
                <a:cs typeface="Calibri" panose="020F0502020204030204" pitchFamily="34" charset="0"/>
              </a:rPr>
              <a:t>Node.js employs an event-based, non-blocking I/O architecture and has just one CPU - all of that intense CPU processing would prevent incoming requests from being served.</a:t>
            </a:r>
          </a:p>
          <a:p>
            <a:pPr marL="457200" lvl="1" indent="0" algn="l">
              <a:buClr>
                <a:srgbClr val="FFC000"/>
              </a:buClr>
              <a:buSzPct val="70000"/>
            </a:pPr>
            <a:endParaRPr lang="en-GB" sz="1600" dirty="0">
              <a:latin typeface="Calibri" panose="020F0502020204030204" pitchFamily="34" charset="0"/>
              <a:cs typeface="Calibri" panose="020F0502020204030204" pitchFamily="34" charset="0"/>
            </a:endParaRPr>
          </a:p>
          <a:p>
            <a:pPr marL="285750" indent="-285750" algn="l">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Creating server-side web applications with relational databases</a:t>
            </a:r>
          </a:p>
          <a:p>
            <a:pPr marL="285750" indent="-285750" algn="l">
              <a:buClr>
                <a:srgbClr val="FFC000"/>
              </a:buClr>
              <a:buFont typeface="Wingdings" panose="05000000000000000000" pitchFamily="2" charset="2"/>
              <a:buChar char="Ø"/>
            </a:pPr>
            <a:endParaRPr lang="en-GB" sz="1800" dirty="0">
              <a:latin typeface="Calibri" panose="020F0502020204030204" pitchFamily="34" charset="0"/>
              <a:cs typeface="Calibri" panose="020F0502020204030204" pitchFamily="34" charset="0"/>
            </a:endParaRPr>
          </a:p>
          <a:p>
            <a:pPr marL="742950" lvl="1" indent="-285750" algn="l">
              <a:buClr>
                <a:srgbClr val="FFC000"/>
              </a:buClr>
              <a:buSzPct val="70000"/>
              <a:buFont typeface="Wingdings" panose="05000000000000000000" pitchFamily="2" charset="2"/>
              <a:buChar char="Ø"/>
            </a:pPr>
            <a:r>
              <a:rPr lang="en-GB" sz="1400" dirty="0">
                <a:latin typeface="Calibri" panose="020F0502020204030204" pitchFamily="34" charset="0"/>
                <a:cs typeface="Calibri" panose="020F0502020204030204" pitchFamily="34" charset="0"/>
              </a:rPr>
              <a:t>You can also use Node.js and express.js to create a standard web application on the server. However, if these web applications require a lot of CPU power, Node.js’s responsiveness would suffer.</a:t>
            </a:r>
          </a:p>
          <a:p>
            <a:pPr marL="742950" lvl="1" indent="-285750" algn="l">
              <a:buClr>
                <a:srgbClr val="FFC000"/>
              </a:buClr>
              <a:buSzPct val="50000"/>
              <a:buFont typeface="Wingdings" panose="05000000000000000000" pitchFamily="2" charset="2"/>
              <a:buChar char="Ø"/>
            </a:pPr>
            <a:endParaRPr lang="en-GB" sz="1600" dirty="0">
              <a:latin typeface="Calibri" panose="020F0502020204030204" pitchFamily="34" charset="0"/>
              <a:cs typeface="Calibri" panose="020F0502020204030204" pitchFamily="34" charset="0"/>
            </a:endParaRPr>
          </a:p>
          <a:p>
            <a:pPr marL="285750" indent="-285750" algn="l">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Creating a simple CRUD application</a:t>
            </a:r>
          </a:p>
          <a:p>
            <a:pPr marL="285750" indent="-285750" algn="l">
              <a:buClr>
                <a:srgbClr val="FFC000"/>
              </a:buClr>
              <a:buFont typeface="Wingdings" panose="05000000000000000000" pitchFamily="2" charset="2"/>
              <a:buChar char="Ø"/>
            </a:pPr>
            <a:endParaRPr lang="en-GB" sz="1800" dirty="0">
              <a:latin typeface="Calibri" panose="020F0502020204030204" pitchFamily="34" charset="0"/>
              <a:cs typeface="Calibri" panose="020F0502020204030204" pitchFamily="34" charset="0"/>
            </a:endParaRPr>
          </a:p>
          <a:p>
            <a:pPr marL="742950" lvl="1" indent="-285750" algn="l">
              <a:buClr>
                <a:srgbClr val="FFC000"/>
              </a:buClr>
              <a:buSzPct val="70000"/>
              <a:buFont typeface="Wingdings" panose="05000000000000000000" pitchFamily="2" charset="2"/>
              <a:buChar char="Ø"/>
            </a:pPr>
            <a:r>
              <a:rPr lang="en-GB" sz="1400" dirty="0">
                <a:latin typeface="Calibri" panose="020F0502020204030204" pitchFamily="34" charset="0"/>
                <a:cs typeface="Calibri" panose="020F0502020204030204" pitchFamily="34" charset="0"/>
              </a:rPr>
              <a:t>You can utilise Node.js app development, but the performance and power that Node.js is known for will be rendered ineffective.</a:t>
            </a:r>
          </a:p>
        </p:txBody>
      </p:sp>
      <p:grpSp>
        <p:nvGrpSpPr>
          <p:cNvPr id="47" name="Group 46">
            <a:extLst>
              <a:ext uri="{FF2B5EF4-FFF2-40B4-BE49-F238E27FC236}">
                <a16:creationId xmlns:a16="http://schemas.microsoft.com/office/drawing/2014/main" id="{23408967-3DD6-4977-816C-3F8E807ECFE2}"/>
              </a:ext>
            </a:extLst>
          </p:cNvPr>
          <p:cNvGrpSpPr/>
          <p:nvPr/>
        </p:nvGrpSpPr>
        <p:grpSpPr>
          <a:xfrm>
            <a:off x="0" y="4720876"/>
            <a:ext cx="9144000" cy="333863"/>
            <a:chOff x="0" y="4720876"/>
            <a:chExt cx="9144000" cy="333863"/>
          </a:xfrm>
        </p:grpSpPr>
        <p:cxnSp>
          <p:nvCxnSpPr>
            <p:cNvPr id="48" name="Straight Connector 47">
              <a:extLst>
                <a:ext uri="{FF2B5EF4-FFF2-40B4-BE49-F238E27FC236}">
                  <a16:creationId xmlns:a16="http://schemas.microsoft.com/office/drawing/2014/main" id="{ED91C424-D20B-479B-84F3-17D804A3D92E}"/>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6943CBE-ABAB-41E9-A176-E35955352F52}"/>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en-GB" sz="1200" dirty="0">
                  <a:solidFill>
                    <a:schemeClr val="bg1"/>
                  </a:solidFill>
                  <a:latin typeface="Calibri" panose="020F0502020204030204" pitchFamily="34" charset="0"/>
                  <a:cs typeface="Calibri" panose="020F0502020204030204" pitchFamily="34" charset="0"/>
                </a:rPr>
                <a:t> </a:t>
              </a:r>
              <a:r>
                <a:rPr lang="en-GB" sz="1200" dirty="0">
                  <a:solidFill>
                    <a:schemeClr val="bg1"/>
                  </a:solidFill>
                  <a:latin typeface="Calibri" panose="020F0502020204030204" pitchFamily="34" charset="0"/>
                  <a:cs typeface="Calibri" panose="020F0502020204030204" pitchFamily="34" charset="0"/>
                  <a:hlinkClick r:id="rId3"/>
                </a:rPr>
                <a:t>https://www.weblineindia.com/blog/node-js-for-web-development/</a:t>
              </a:r>
              <a:endParaRPr lang="en-GB" sz="1000" dirty="0">
                <a:solidFill>
                  <a:schemeClr val="bg1"/>
                </a:solidFill>
                <a:latin typeface="Calibri" panose="020F0502020204030204" pitchFamily="34" charset="0"/>
                <a:cs typeface="Calibri" panose="020F0502020204030204" pitchFamily="34" charset="0"/>
              </a:endParaRPr>
            </a:p>
          </p:txBody>
        </p:sp>
        <p:pic>
          <p:nvPicPr>
            <p:cNvPr id="50" name="Graphic 49">
              <a:extLst>
                <a:ext uri="{FF2B5EF4-FFF2-40B4-BE49-F238E27FC236}">
                  <a16:creationId xmlns:a16="http://schemas.microsoft.com/office/drawing/2014/main" id="{39428713-3675-4E89-AAA2-76B5B73445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681323" y="445025"/>
            <a:ext cx="6498144" cy="941400"/>
          </a:xfrm>
          <a:prstGeom prst="rect">
            <a:avLst/>
          </a:prstGeom>
        </p:spPr>
        <p:txBody>
          <a:bodyPr spcFirstLastPara="1" wrap="square" lIns="91425" tIns="91425" rIns="91425" bIns="91425" anchor="t" anchorCtr="0">
            <a:noAutofit/>
          </a:bodyPr>
          <a:lstStyle/>
          <a:p>
            <a:pPr lvl="0"/>
            <a:r>
              <a:rPr lang="en-GB" b="1" dirty="0">
                <a:latin typeface="Calibri" panose="020F0502020204030204" pitchFamily="34" charset="0"/>
                <a:cs typeface="Calibri" panose="020F0502020204030204" pitchFamily="34" charset="0"/>
              </a:rPr>
              <a:t>Reasons for incorporating Node.js development into your next web project</a:t>
            </a:r>
            <a:endParaRPr b="1" dirty="0">
              <a:solidFill>
                <a:schemeClr val="accent1"/>
              </a:solidFill>
              <a:latin typeface="Calibri" panose="020F0502020204030204" pitchFamily="34" charset="0"/>
              <a:cs typeface="Calibri" panose="020F0502020204030204" pitchFamily="34" charset="0"/>
            </a:endParaRPr>
          </a:p>
        </p:txBody>
      </p:sp>
      <p:cxnSp>
        <p:nvCxnSpPr>
          <p:cNvPr id="216" name="Google Shape;216;p44"/>
          <p:cNvCxnSpPr/>
          <p:nvPr/>
        </p:nvCxnSpPr>
        <p:spPr>
          <a:xfrm>
            <a:off x="769023"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9" name="Google Shape;171;p39">
            <a:extLst>
              <a:ext uri="{FF2B5EF4-FFF2-40B4-BE49-F238E27FC236}">
                <a16:creationId xmlns:a16="http://schemas.microsoft.com/office/drawing/2014/main" id="{045DCFB4-36C0-4BA4-949B-142126120C94}"/>
              </a:ext>
            </a:extLst>
          </p:cNvPr>
          <p:cNvSpPr txBox="1">
            <a:spLocks noGrp="1"/>
          </p:cNvSpPr>
          <p:nvPr>
            <p:ph type="body" idx="1"/>
          </p:nvPr>
        </p:nvSpPr>
        <p:spPr>
          <a:xfrm>
            <a:off x="681320" y="1346033"/>
            <a:ext cx="5812349" cy="3039900"/>
          </a:xfrm>
          <a:prstGeom prst="rect">
            <a:avLst/>
          </a:prstGeom>
        </p:spPr>
        <p:txBody>
          <a:bodyPr spcFirstLastPara="1" wrap="square" lIns="91425" tIns="91425" rIns="91425" bIns="91425" anchor="t" anchorCtr="0">
            <a:noAutofit/>
          </a:bodyPr>
          <a:lstStyle/>
          <a:p>
            <a:pPr marL="285750" lvl="0" indent="-285750">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Reduced time to market</a:t>
            </a:r>
          </a:p>
          <a:p>
            <a:pPr marL="742950" lvl="1" indent="-285750">
              <a:buFont typeface="Wingdings" panose="05000000000000000000" pitchFamily="2" charset="2"/>
              <a:buChar char="Ø"/>
            </a:pPr>
            <a:r>
              <a:rPr lang="en-GB" dirty="0">
                <a:latin typeface="Calibri" panose="020F0502020204030204" pitchFamily="34" charset="0"/>
                <a:cs typeface="Calibri" panose="020F0502020204030204" pitchFamily="34" charset="0"/>
              </a:rPr>
              <a:t>Node.js is extremely useful for reducing time-to-market. Because it is lightweight, Node.js can significantly reduce application development time while maintaining existing functionality.</a:t>
            </a:r>
          </a:p>
          <a:p>
            <a:pPr marL="457200" lvl="1" indent="0">
              <a:buNone/>
            </a:pPr>
            <a:endParaRPr lang="en-GB" sz="1400" dirty="0">
              <a:latin typeface="Calibri" panose="020F0502020204030204" pitchFamily="34" charset="0"/>
              <a:cs typeface="Calibri" panose="020F0502020204030204" pitchFamily="34" charset="0"/>
            </a:endParaRPr>
          </a:p>
          <a:p>
            <a:pPr marL="285750" lvl="0" indent="-285750">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Scalability</a:t>
            </a:r>
          </a:p>
          <a:p>
            <a:pPr marL="742950" lvl="1" indent="-285750">
              <a:buFont typeface="Wingdings" panose="05000000000000000000" pitchFamily="2" charset="2"/>
              <a:buChar char="Ø"/>
            </a:pPr>
            <a:r>
              <a:rPr lang="en-GB" dirty="0">
                <a:latin typeface="Calibri" panose="020F0502020204030204" pitchFamily="34" charset="0"/>
                <a:cs typeface="Calibri" panose="020F0502020204030204" pitchFamily="34" charset="0"/>
              </a:rPr>
              <a:t>Node.js is designed for scalability. It’s one of the most essential characteristics of Node for </a:t>
            </a:r>
            <a:r>
              <a:rPr lang="en-GB" dirty="0" err="1">
                <a:latin typeface="Calibri" panose="020F0502020204030204" pitchFamily="34" charset="0"/>
                <a:cs typeface="Calibri" panose="020F0502020204030204" pitchFamily="34" charset="0"/>
              </a:rPr>
              <a:t>startups</a:t>
            </a:r>
            <a:r>
              <a:rPr lang="en-GB" dirty="0">
                <a:latin typeface="Calibri" panose="020F0502020204030204" pitchFamily="34" charset="0"/>
                <a:cs typeface="Calibri" panose="020F0502020204030204" pitchFamily="34" charset="0"/>
              </a:rPr>
              <a:t> aiming to grow over time. For more assistance, you may contact a Node.js app development company.</a:t>
            </a:r>
            <a:endParaRPr sz="1400"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7A84A9B3-9B8D-4B17-9E8E-9B6C268E177F}"/>
              </a:ext>
            </a:extLst>
          </p:cNvPr>
          <p:cNvGrpSpPr/>
          <p:nvPr/>
        </p:nvGrpSpPr>
        <p:grpSpPr>
          <a:xfrm>
            <a:off x="0" y="4720876"/>
            <a:ext cx="9144000" cy="333863"/>
            <a:chOff x="0" y="4720876"/>
            <a:chExt cx="9144000" cy="333863"/>
          </a:xfrm>
        </p:grpSpPr>
        <p:cxnSp>
          <p:nvCxnSpPr>
            <p:cNvPr id="11" name="Straight Connector 10">
              <a:extLst>
                <a:ext uri="{FF2B5EF4-FFF2-40B4-BE49-F238E27FC236}">
                  <a16:creationId xmlns:a16="http://schemas.microsoft.com/office/drawing/2014/main" id="{E590D758-A2D2-419C-B2ED-3DEC00043958}"/>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A301372-34C3-4059-A4C8-1C89557FE8BD}"/>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en-GB" sz="1200" dirty="0">
                  <a:solidFill>
                    <a:schemeClr val="bg1"/>
                  </a:solidFill>
                  <a:latin typeface="Calibri" panose="020F0502020204030204" pitchFamily="34" charset="0"/>
                  <a:cs typeface="Calibri" panose="020F0502020204030204" pitchFamily="34" charset="0"/>
                </a:rPr>
                <a:t> </a:t>
              </a:r>
              <a:r>
                <a:rPr lang="en-GB" sz="1200" dirty="0">
                  <a:solidFill>
                    <a:schemeClr val="bg1"/>
                  </a:solidFill>
                  <a:latin typeface="Calibri" panose="020F0502020204030204" pitchFamily="34" charset="0"/>
                  <a:cs typeface="Calibri" panose="020F0502020204030204" pitchFamily="34" charset="0"/>
                  <a:hlinkClick r:id="rId3"/>
                </a:rPr>
                <a:t>https://www.weblineindia.com/blog/node-js-for-web-development/</a:t>
              </a:r>
              <a:endParaRPr lang="en-GB" sz="1000" dirty="0">
                <a:solidFill>
                  <a:schemeClr val="bg1"/>
                </a:solidFill>
                <a:latin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9E7FCD37-96A7-4D52-8487-0EA47E331D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681323" y="445025"/>
            <a:ext cx="6498144" cy="941400"/>
          </a:xfrm>
          <a:prstGeom prst="rect">
            <a:avLst/>
          </a:prstGeom>
        </p:spPr>
        <p:txBody>
          <a:bodyPr spcFirstLastPara="1" wrap="square" lIns="91425" tIns="91425" rIns="91425" bIns="91425" anchor="t" anchorCtr="0">
            <a:noAutofit/>
          </a:bodyPr>
          <a:lstStyle/>
          <a:p>
            <a:pPr lvl="0"/>
            <a:r>
              <a:rPr lang="en-GB" b="1" dirty="0">
                <a:latin typeface="Calibri" panose="020F0502020204030204" pitchFamily="34" charset="0"/>
                <a:cs typeface="Calibri" panose="020F0502020204030204" pitchFamily="34" charset="0"/>
              </a:rPr>
              <a:t>Reasons for incorporating Node.js development into your next web project</a:t>
            </a:r>
            <a:endParaRPr b="1" dirty="0">
              <a:solidFill>
                <a:schemeClr val="accent1"/>
              </a:solidFill>
              <a:latin typeface="Calibri" panose="020F0502020204030204" pitchFamily="34" charset="0"/>
              <a:cs typeface="Calibri" panose="020F0502020204030204" pitchFamily="34" charset="0"/>
            </a:endParaRPr>
          </a:p>
        </p:txBody>
      </p:sp>
      <p:cxnSp>
        <p:nvCxnSpPr>
          <p:cNvPr id="216" name="Google Shape;216;p44"/>
          <p:cNvCxnSpPr/>
          <p:nvPr/>
        </p:nvCxnSpPr>
        <p:spPr>
          <a:xfrm>
            <a:off x="769023"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9" name="Google Shape;171;p39">
            <a:extLst>
              <a:ext uri="{FF2B5EF4-FFF2-40B4-BE49-F238E27FC236}">
                <a16:creationId xmlns:a16="http://schemas.microsoft.com/office/drawing/2014/main" id="{045DCFB4-36C0-4BA4-949B-142126120C94}"/>
              </a:ext>
            </a:extLst>
          </p:cNvPr>
          <p:cNvSpPr txBox="1">
            <a:spLocks noGrp="1"/>
          </p:cNvSpPr>
          <p:nvPr>
            <p:ph type="body" idx="1"/>
          </p:nvPr>
        </p:nvSpPr>
        <p:spPr>
          <a:xfrm>
            <a:off x="681320" y="1346033"/>
            <a:ext cx="5812349" cy="3039900"/>
          </a:xfrm>
          <a:prstGeom prst="rect">
            <a:avLst/>
          </a:prstGeom>
        </p:spPr>
        <p:txBody>
          <a:bodyPr spcFirstLastPara="1" wrap="square" lIns="91425" tIns="91425" rIns="91425" bIns="91425" anchor="t" anchorCtr="0">
            <a:noAutofit/>
          </a:bodyPr>
          <a:lstStyle/>
          <a:p>
            <a:pPr marL="285750" lvl="0" indent="-285750">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Works on both the front and back end</a:t>
            </a:r>
          </a:p>
          <a:p>
            <a:pPr marL="742950" lvl="1" indent="-285750">
              <a:buFont typeface="Wingdings" panose="05000000000000000000" pitchFamily="2" charset="2"/>
              <a:buChar char="Ø"/>
            </a:pPr>
            <a:r>
              <a:rPr lang="en-GB" dirty="0">
                <a:latin typeface="Calibri" panose="020F0502020204030204" pitchFamily="34" charset="0"/>
                <a:cs typeface="Calibri" panose="020F0502020204030204" pitchFamily="34" charset="0"/>
              </a:rPr>
              <a:t>Node.js is a universal programming language that can be used for front-end and back-end development. This fundamental capability makes a client’s life easier, as recruiting a team of skilled full-stack developers might be difficult.</a:t>
            </a:r>
          </a:p>
          <a:p>
            <a:pPr marL="457200" lvl="1" indent="0">
              <a:buNone/>
            </a:pPr>
            <a:endParaRPr lang="en-GB" sz="1400" dirty="0">
              <a:latin typeface="Calibri" panose="020F0502020204030204" pitchFamily="34" charset="0"/>
              <a:cs typeface="Calibri" panose="020F0502020204030204" pitchFamily="34" charset="0"/>
            </a:endParaRPr>
          </a:p>
          <a:p>
            <a:pPr marL="285750" lvl="0" indent="-285750">
              <a:buClr>
                <a:srgbClr val="FFC000"/>
              </a:buClr>
              <a:buFont typeface="Wingdings" panose="05000000000000000000" pitchFamily="2" charset="2"/>
              <a:buChar char="Ø"/>
            </a:pPr>
            <a:r>
              <a:rPr lang="en-GB" sz="1800" dirty="0">
                <a:solidFill>
                  <a:schemeClr val="accent5">
                    <a:lumMod val="40000"/>
                    <a:lumOff val="60000"/>
                  </a:schemeClr>
                </a:solidFill>
                <a:latin typeface="Calibri" panose="020F0502020204030204" pitchFamily="34" charset="0"/>
                <a:cs typeface="Calibri" panose="020F0502020204030204" pitchFamily="34" charset="0"/>
              </a:rPr>
              <a:t>A Massive Community</a:t>
            </a:r>
          </a:p>
          <a:p>
            <a:pPr marL="742950" lvl="1" indent="-285750">
              <a:buFont typeface="Wingdings" panose="05000000000000000000" pitchFamily="2" charset="2"/>
              <a:buChar char="Ø"/>
            </a:pPr>
            <a:r>
              <a:rPr lang="en-GB" dirty="0">
                <a:latin typeface="Calibri" panose="020F0502020204030204" pitchFamily="34" charset="0"/>
                <a:cs typeface="Calibri" panose="020F0502020204030204" pitchFamily="34" charset="0"/>
              </a:rPr>
              <a:t>Many active Node.js enthusiasts and software developers from Microsoft, SAP, IBM, and others constantly contribute to the ever-evolving and nurturing Node.js community to assist other developers.</a:t>
            </a:r>
            <a:endParaRPr sz="140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9A7A7637-BF43-4B67-8F11-6DD46D405AD2}"/>
              </a:ext>
            </a:extLst>
          </p:cNvPr>
          <p:cNvGrpSpPr/>
          <p:nvPr/>
        </p:nvGrpSpPr>
        <p:grpSpPr>
          <a:xfrm>
            <a:off x="0" y="4720876"/>
            <a:ext cx="9144000" cy="333863"/>
            <a:chOff x="0" y="4720876"/>
            <a:chExt cx="9144000" cy="333863"/>
          </a:xfrm>
        </p:grpSpPr>
        <p:cxnSp>
          <p:nvCxnSpPr>
            <p:cNvPr id="7" name="Straight Connector 6">
              <a:extLst>
                <a:ext uri="{FF2B5EF4-FFF2-40B4-BE49-F238E27FC236}">
                  <a16:creationId xmlns:a16="http://schemas.microsoft.com/office/drawing/2014/main" id="{18B24409-4A02-46D4-B67F-E76F3C85E3D3}"/>
                </a:ext>
              </a:extLst>
            </p:cNvPr>
            <p:cNvCxnSpPr/>
            <p:nvPr/>
          </p:nvCxnSpPr>
          <p:spPr>
            <a:xfrm>
              <a:off x="0" y="47208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AB7142D-821B-4BE3-A7C8-E457FB4189E8}"/>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en-GB" sz="1200" dirty="0">
                  <a:solidFill>
                    <a:schemeClr val="bg1"/>
                  </a:solidFill>
                  <a:latin typeface="Calibri" panose="020F0502020204030204" pitchFamily="34" charset="0"/>
                  <a:cs typeface="Calibri" panose="020F0502020204030204" pitchFamily="34" charset="0"/>
                </a:rPr>
                <a:t> </a:t>
              </a:r>
              <a:r>
                <a:rPr lang="en-GB" sz="1200" dirty="0">
                  <a:solidFill>
                    <a:schemeClr val="bg1"/>
                  </a:solidFill>
                  <a:latin typeface="Calibri" panose="020F0502020204030204" pitchFamily="34" charset="0"/>
                  <a:cs typeface="Calibri" panose="020F0502020204030204" pitchFamily="34" charset="0"/>
                  <a:hlinkClick r:id="rId3"/>
                </a:rPr>
                <a:t>https://www.weblineindia.com/blog/node-js-for-web-development/</a:t>
              </a:r>
              <a:endParaRPr lang="en-GB" sz="1000" dirty="0">
                <a:solidFill>
                  <a:schemeClr val="bg1"/>
                </a:solidFill>
                <a:latin typeface="Calibri" panose="020F0502020204030204" pitchFamily="34" charset="0"/>
                <a:cs typeface="Calibri" panose="020F0502020204030204" pitchFamily="34" charset="0"/>
              </a:endParaRPr>
            </a:p>
          </p:txBody>
        </p:sp>
        <p:pic>
          <p:nvPicPr>
            <p:cNvPr id="10" name="Graphic 9">
              <a:extLst>
                <a:ext uri="{FF2B5EF4-FFF2-40B4-BE49-F238E27FC236}">
                  <a16:creationId xmlns:a16="http://schemas.microsoft.com/office/drawing/2014/main" id="{833BCAF4-1828-40AC-BD25-11EBA9FB61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76908"/>
              <a:ext cx="1649871" cy="256399"/>
            </a:xfrm>
            <a:prstGeom prst="rect">
              <a:avLst/>
            </a:prstGeom>
          </p:spPr>
        </p:pic>
      </p:grpSp>
    </p:spTree>
    <p:extLst>
      <p:ext uri="{BB962C8B-B14F-4D97-AF65-F5344CB8AC3E}">
        <p14:creationId xmlns:p14="http://schemas.microsoft.com/office/powerpoint/2010/main" val="4028832935"/>
      </p:ext>
    </p:extLst>
  </p:cSld>
  <p:clrMapOvr>
    <a:masterClrMapping/>
  </p:clrMapOvr>
</p:sld>
</file>

<file path=ppt/theme/theme1.xml><?xml version="1.0" encoding="utf-8"?>
<a:theme xmlns:a="http://schemas.openxmlformats.org/drawingml/2006/main" name="Futuristic Background by Slidesgo">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1173</Words>
  <Application>Microsoft Office PowerPoint</Application>
  <PresentationFormat>On-screen Show (16:9)</PresentationFormat>
  <Paragraphs>84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Futuristic Background by Slidesgo</vt:lpstr>
      <vt:lpstr>PowerPoint Presentation</vt:lpstr>
      <vt:lpstr>PowerPoint Presentation</vt:lpstr>
      <vt:lpstr>When should we use Node.js development?</vt:lpstr>
      <vt:lpstr>The following are some notable applications for which Node.js can be used:</vt:lpstr>
      <vt:lpstr>The following are some notable applications for which Node.js can be used:</vt:lpstr>
      <vt:lpstr>The following are some notable applications for which Node.js can be used:</vt:lpstr>
      <vt:lpstr>Avoid using Node.js for the following purposes</vt:lpstr>
      <vt:lpstr>Reasons for incorporating Node.js development into your next web project</vt:lpstr>
      <vt:lpstr>Reasons for incorporating Node.js development into your next web project</vt:lpstr>
      <vt:lpstr>Reasons for incorporating Node.js development into your next web project</vt:lpstr>
      <vt:lpstr>To Conclude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FUTURISTIC</dc:title>
  <dc:creator>Adnan Z Mistry</dc:creator>
  <cp:lastModifiedBy>Adnan Mistry</cp:lastModifiedBy>
  <cp:revision>13</cp:revision>
  <dcterms:modified xsi:type="dcterms:W3CDTF">2023-01-17T07:36:33Z</dcterms:modified>
</cp:coreProperties>
</file>